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7" r:id="rId2"/>
    <p:sldId id="259" r:id="rId3"/>
    <p:sldId id="260" r:id="rId4"/>
    <p:sldId id="261" r:id="rId5"/>
    <p:sldId id="280" r:id="rId6"/>
    <p:sldId id="262" r:id="rId7"/>
    <p:sldId id="263" r:id="rId8"/>
    <p:sldId id="264" r:id="rId9"/>
    <p:sldId id="265" r:id="rId10"/>
    <p:sldId id="270" r:id="rId11"/>
    <p:sldId id="266" r:id="rId12"/>
    <p:sldId id="267" r:id="rId13"/>
    <p:sldId id="281" r:id="rId14"/>
    <p:sldId id="271" r:id="rId15"/>
    <p:sldId id="272" r:id="rId16"/>
    <p:sldId id="282" r:id="rId17"/>
    <p:sldId id="273" r:id="rId18"/>
    <p:sldId id="274" r:id="rId19"/>
    <p:sldId id="275" r:id="rId20"/>
    <p:sldId id="276" r:id="rId21"/>
    <p:sldId id="277" r:id="rId22"/>
    <p:sldId id="278" r:id="rId23"/>
    <p:sldId id="279" r:id="rId24"/>
  </p:sldIdLst>
  <p:sldSz cx="12192000" cy="6858000"/>
  <p:notesSz cx="6858000" cy="9144000"/>
  <p:custDataLst>
    <p:tags r:id="rId2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017" autoAdjust="0"/>
    <p:restoredTop sz="43713" autoAdjust="0"/>
  </p:normalViewPr>
  <p:slideViewPr>
    <p:cSldViewPr snapToGrid="0">
      <p:cViewPr varScale="1">
        <p:scale>
          <a:sx n="66" d="100"/>
          <a:sy n="66" d="100"/>
        </p:scale>
        <p:origin x="547" y="110"/>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E35-860B-4871-A991-5C688CB9BBEB}" type="datetimeFigureOut">
              <a:rPr lang="en-US" smtClean="0"/>
              <a:pPr/>
              <a:t>9/10/2017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0B1BF6-FBDD-40FA-A7D6-4D370D96B19E}" type="slidenum">
              <a:rPr lang="en-US" smtClean="0"/>
              <a:pPr/>
              <a:t>‹#›</a:t>
            </a:fld>
            <a:endParaRPr lang="en-US"/>
          </a:p>
        </p:txBody>
      </p:sp>
    </p:spTree>
    <p:extLst>
      <p:ext uri="{BB962C8B-B14F-4D97-AF65-F5344CB8AC3E}">
        <p14:creationId xmlns:p14="http://schemas.microsoft.com/office/powerpoint/2010/main" val="259295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062FAFD-8644-45A4-B625-C1EED27E66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6803063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buFontTx/>
              <a:buNone/>
            </a:pPr>
            <a:r>
              <a:rPr lang="en-US" dirty="0" smtClean="0"/>
              <a:t>Use laser technology.  CD (Key Term) and DVD (Key Term) are optical disc</a:t>
            </a:r>
            <a:r>
              <a:rPr lang="en-US" baseline="0" dirty="0" smtClean="0"/>
              <a:t> (key term)</a:t>
            </a:r>
            <a:r>
              <a:rPr lang="en-US" dirty="0" smtClean="0"/>
              <a:t> formats.</a:t>
            </a:r>
          </a:p>
          <a:p>
            <a:pPr eaLnBrk="1" hangingPunct="1">
              <a:buFontTx/>
              <a:buNone/>
            </a:pPr>
            <a:endParaRPr lang="en-US" dirty="0" smtClean="0"/>
          </a:p>
          <a:p>
            <a:pPr eaLnBrk="1" hangingPunct="1">
              <a:buFontTx/>
              <a:buNone/>
            </a:pPr>
            <a:r>
              <a:rPr lang="en-US" dirty="0" smtClean="0"/>
              <a:t>Compact, high capacity form of permanent storage (up to 50 gigabytes of data) </a:t>
            </a:r>
          </a:p>
          <a:p>
            <a:pPr eaLnBrk="1" hangingPunct="1">
              <a:buFontTx/>
              <a:buNone/>
            </a:pPr>
            <a:endParaRPr lang="en-US" dirty="0" smtClean="0"/>
          </a:p>
          <a:p>
            <a:pPr eaLnBrk="1" hangingPunct="1">
              <a:buFontTx/>
              <a:buNone/>
            </a:pPr>
            <a:r>
              <a:rPr lang="en-US" dirty="0" smtClean="0"/>
              <a:t>Optical discs are read by an optical disc drive (key</a:t>
            </a:r>
            <a:r>
              <a:rPr lang="en-US" baseline="0" dirty="0" smtClean="0"/>
              <a:t> term) </a:t>
            </a:r>
            <a:endParaRPr lang="en-US" dirty="0" smtClean="0"/>
          </a:p>
          <a:p>
            <a:pPr eaLnBrk="1" hangingPunct="1">
              <a:buFontTx/>
              <a:buNone/>
            </a:pPr>
            <a:endParaRPr lang="en-US" dirty="0" smtClean="0"/>
          </a:p>
          <a:p>
            <a:pPr eaLnBrk="1" hangingPunct="1">
              <a:buFontTx/>
              <a:buNone/>
            </a:pPr>
            <a:r>
              <a:rPr lang="en-US" dirty="0" smtClean="0"/>
              <a:t>Laser beam writes by creating a pattern of pits (key term)  (holes) and lands (key term)  (flat areas) to encode data bits</a:t>
            </a:r>
          </a:p>
          <a:p>
            <a:pPr eaLnBrk="1" hangingPunct="1">
              <a:buFontTx/>
              <a:buNone/>
            </a:pPr>
            <a:endParaRPr lang="en-US" dirty="0" smtClean="0"/>
          </a:p>
          <a:p>
            <a:pPr eaLnBrk="1" hangingPunct="1">
              <a:buFontTx/>
              <a:buNone/>
            </a:pPr>
            <a:r>
              <a:rPr lang="en-US" dirty="0" smtClean="0"/>
              <a:t>Laser beams reflect off the pits and lands to read the data</a:t>
            </a:r>
          </a:p>
          <a:p>
            <a:pPr eaLnBrk="1" hangingPunct="1">
              <a:buFontTx/>
              <a:buNone/>
            </a:pPr>
            <a:endParaRPr lang="en-US" dirty="0" smtClean="0"/>
          </a:p>
          <a:p>
            <a:r>
              <a:rPr lang="en-US" dirty="0" smtClean="0"/>
              <a:t>Use tracks and sectors to organize and store files but only use a single track unlike the hard drive</a:t>
            </a:r>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2375259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spcBef>
                <a:spcPct val="15000"/>
              </a:spcBef>
              <a:buFontTx/>
              <a:buNone/>
            </a:pPr>
            <a:endParaRPr lang="en-US" dirty="0" smtClean="0"/>
          </a:p>
          <a:p>
            <a:pPr eaLnBrk="1" hangingPunct="1">
              <a:spcBef>
                <a:spcPct val="15000"/>
              </a:spcBef>
              <a:buFontTx/>
              <a:buNone/>
            </a:pPr>
            <a:r>
              <a:rPr lang="en-US" dirty="0" smtClean="0"/>
              <a:t>Double-sided discs</a:t>
            </a:r>
            <a:r>
              <a:rPr lang="en-US" baseline="0" dirty="0" smtClean="0"/>
              <a:t> offer twice the storage by using both sides of the disc. </a:t>
            </a:r>
            <a:endParaRPr lang="en-US" dirty="0" smtClean="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097841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eaLnBrk="1" hangingPunct="1">
              <a:spcBef>
                <a:spcPct val="15000"/>
              </a:spcBef>
              <a:buFontTx/>
              <a:buChar char="•"/>
            </a:pPr>
            <a:r>
              <a:rPr lang="en-US" dirty="0" smtClean="0"/>
              <a:t>Read only: CD-ROM Compact Disc – Read only mode (key term)</a:t>
            </a:r>
          </a:p>
          <a:p>
            <a:pPr lvl="2" eaLnBrk="1" hangingPunct="1">
              <a:spcBef>
                <a:spcPct val="15000"/>
              </a:spcBef>
              <a:buFontTx/>
              <a:buChar char="•"/>
            </a:pPr>
            <a:r>
              <a:rPr lang="en-US" dirty="0" smtClean="0"/>
              <a:t>Commercial music CD</a:t>
            </a:r>
          </a:p>
          <a:p>
            <a:pPr lvl="2" eaLnBrk="1" hangingPunct="1">
              <a:spcBef>
                <a:spcPct val="15000"/>
              </a:spcBef>
              <a:buFontTx/>
              <a:buChar char="•"/>
            </a:pPr>
            <a:r>
              <a:rPr lang="en-US" dirty="0" smtClean="0"/>
              <a:t>Read only means it cannot be written on or erased </a:t>
            </a:r>
          </a:p>
          <a:p>
            <a:pPr lvl="2" eaLnBrk="1" hangingPunct="1">
              <a:spcBef>
                <a:spcPct val="15000"/>
              </a:spcBef>
              <a:buFontTx/>
              <a:buChar char="•"/>
            </a:pPr>
            <a:r>
              <a:rPr lang="en-US" dirty="0" smtClean="0"/>
              <a:t>Used to distribute large databases and references </a:t>
            </a:r>
          </a:p>
          <a:p>
            <a:pPr lvl="1" eaLnBrk="1" hangingPunct="1">
              <a:spcBef>
                <a:spcPct val="15000"/>
              </a:spcBef>
              <a:buFontTx/>
              <a:buChar char="•"/>
            </a:pPr>
            <a:endParaRPr lang="en-US" dirty="0" smtClean="0"/>
          </a:p>
          <a:p>
            <a:pPr lvl="1" eaLnBrk="1" hangingPunct="1">
              <a:spcBef>
                <a:spcPct val="15000"/>
              </a:spcBef>
              <a:buFontTx/>
              <a:buChar char="•"/>
            </a:pPr>
            <a:r>
              <a:rPr lang="en-US" dirty="0" smtClean="0"/>
              <a:t>Write once: CD-R (CD-recordable) (key term)</a:t>
            </a:r>
          </a:p>
          <a:p>
            <a:pPr lvl="2" eaLnBrk="1" hangingPunct="1">
              <a:spcBef>
                <a:spcPct val="15000"/>
              </a:spcBef>
              <a:buFontTx/>
              <a:buChar char="•"/>
            </a:pPr>
            <a:r>
              <a:rPr lang="en-US" dirty="0" smtClean="0"/>
              <a:t>Used to archive data or to record music downloaded from the Internet</a:t>
            </a:r>
          </a:p>
          <a:p>
            <a:pPr lvl="1" eaLnBrk="1" hangingPunct="1">
              <a:spcBef>
                <a:spcPct val="15000"/>
              </a:spcBef>
              <a:buFontTx/>
              <a:buChar char="•"/>
            </a:pPr>
            <a:endParaRPr lang="en-US" dirty="0" smtClean="0"/>
          </a:p>
          <a:p>
            <a:pPr lvl="1" eaLnBrk="1" hangingPunct="1">
              <a:spcBef>
                <a:spcPct val="15000"/>
              </a:spcBef>
              <a:buFontTx/>
              <a:buChar char="•"/>
            </a:pPr>
            <a:r>
              <a:rPr lang="en-US" dirty="0" smtClean="0"/>
              <a:t>Rewriteable: CD-RW (key term) compact</a:t>
            </a:r>
            <a:r>
              <a:rPr lang="en-US" baseline="0" dirty="0" smtClean="0"/>
              <a:t> disc rewritable</a:t>
            </a:r>
            <a:endParaRPr lang="en-US" dirty="0" smtClean="0"/>
          </a:p>
          <a:p>
            <a:pPr lvl="2" eaLnBrk="1" hangingPunct="1">
              <a:spcBef>
                <a:spcPct val="15000"/>
              </a:spcBef>
              <a:buFontTx/>
              <a:buChar char="•"/>
            </a:pPr>
            <a:r>
              <a:rPr lang="en-US" dirty="0" smtClean="0"/>
              <a:t>Known as erasable optical disks (Key Term)</a:t>
            </a:r>
          </a:p>
          <a:p>
            <a:pPr lvl="2" eaLnBrk="1" hangingPunct="1">
              <a:spcBef>
                <a:spcPct val="15000"/>
              </a:spcBef>
              <a:buFontTx/>
              <a:buChar char="•"/>
            </a:pPr>
            <a:r>
              <a:rPr lang="en-US" dirty="0" smtClean="0"/>
              <a:t>Can be changed</a:t>
            </a:r>
          </a:p>
          <a:p>
            <a:pPr lvl="2" eaLnBrk="1" hangingPunct="1">
              <a:spcBef>
                <a:spcPct val="15000"/>
              </a:spcBef>
              <a:buFontTx/>
              <a:buChar char="•"/>
            </a:pPr>
            <a:r>
              <a:rPr lang="en-US" dirty="0" smtClean="0"/>
              <a:t>Used to create and edit multimedia presentations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A40B1BF6-FBDD-40FA-A7D6-4D370D96B19E}" type="slidenum">
              <a:rPr lang="en-US" smtClean="0"/>
              <a:pPr/>
              <a:t>13</a:t>
            </a:fld>
            <a:endParaRPr lang="en-US"/>
          </a:p>
        </p:txBody>
      </p:sp>
    </p:spTree>
    <p:extLst>
      <p:ext uri="{BB962C8B-B14F-4D97-AF65-F5344CB8AC3E}">
        <p14:creationId xmlns:p14="http://schemas.microsoft.com/office/powerpoint/2010/main" val="2386773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Cloud computing</a:t>
            </a:r>
            <a:r>
              <a:rPr lang="en-US" baseline="0" dirty="0" smtClean="0"/>
              <a:t> (key term) is where the Internet provides a cloud of servers that supply applications to clients as a service. </a:t>
            </a:r>
            <a:endParaRPr lang="en-US" dirty="0" smtClean="0"/>
          </a:p>
          <a:p>
            <a:endParaRPr lang="en-US" dirty="0" smtClean="0"/>
          </a:p>
          <a:p>
            <a:r>
              <a:rPr lang="en-US" dirty="0" smtClean="0"/>
              <a:t>The processing power of the service provider’s server is used to run the applications and your computer is responsible</a:t>
            </a:r>
            <a:r>
              <a:rPr lang="en-US" baseline="0" dirty="0" smtClean="0"/>
              <a:t> only for displaying the results.</a:t>
            </a:r>
          </a:p>
          <a:p>
            <a:endParaRPr lang="en-US" baseline="0" dirty="0" smtClean="0"/>
          </a:p>
          <a:p>
            <a:r>
              <a:rPr lang="en-US" baseline="0" dirty="0" smtClean="0"/>
              <a:t>The applications and data can be accessed from any Internet-ready device.  This means that devices with little storage, memory, or processing power, such as mobile phones, can run the same powerful applications as a desktop computer.</a:t>
            </a:r>
          </a:p>
          <a:p>
            <a:endParaRPr lang="en-US" dirty="0" smtClean="0"/>
          </a:p>
          <a:p>
            <a:r>
              <a:rPr lang="en-US" dirty="0" smtClean="0"/>
              <a:t>Cloud</a:t>
            </a:r>
            <a:r>
              <a:rPr lang="en-US" baseline="0" dirty="0" smtClean="0"/>
              <a:t> servers provide storage, processing, and memory.</a:t>
            </a:r>
          </a:p>
          <a:p>
            <a:endParaRPr lang="en-US" baseline="0" dirty="0" smtClean="0"/>
          </a:p>
          <a:p>
            <a:r>
              <a:rPr lang="en-US" baseline="0" dirty="0" smtClean="0"/>
              <a:t>Software installation and upgrades are avoided.</a:t>
            </a:r>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2519821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Because the service provider’s server</a:t>
            </a:r>
            <a:r>
              <a:rPr lang="en-US" baseline="0" dirty="0" smtClean="0"/>
              <a:t> is used to run the application and store the files, even devices with little storage, memory or processing power such as a smartphone can run the same applications as a desktop computer. </a:t>
            </a:r>
          </a:p>
          <a:p>
            <a:endParaRPr lang="en-US" baseline="0" dirty="0" smtClean="0"/>
          </a:p>
          <a:p>
            <a:r>
              <a:rPr lang="en-US" baseline="0" dirty="0" smtClean="0"/>
              <a:t>Benefits that are handled by the cloud service</a:t>
            </a:r>
          </a:p>
          <a:p>
            <a:pPr marL="628650" lvl="1" indent="-171450">
              <a:buFont typeface="Arial" panose="020B0604020202020204" pitchFamily="34" charset="0"/>
              <a:buChar char="•"/>
            </a:pPr>
            <a:r>
              <a:rPr lang="en-US" baseline="0" dirty="0" smtClean="0"/>
              <a:t>Maintenance – disk defragmentation, backups, encryption and security</a:t>
            </a:r>
          </a:p>
          <a:p>
            <a:pPr marL="628650" lvl="1" indent="-171450">
              <a:buFont typeface="Arial" panose="020B0604020202020204" pitchFamily="34" charset="0"/>
              <a:buChar char="•"/>
            </a:pPr>
            <a:r>
              <a:rPr lang="en-US" baseline="0" dirty="0" smtClean="0"/>
              <a:t>Hardware upgrades</a:t>
            </a:r>
          </a:p>
          <a:p>
            <a:pPr marL="628650" lvl="1" indent="-171450">
              <a:buFont typeface="Arial" panose="020B0604020202020204" pitchFamily="34" charset="0"/>
              <a:buChar char="•"/>
            </a:pPr>
            <a:r>
              <a:rPr lang="en-US" baseline="0" dirty="0" smtClean="0"/>
              <a:t>File sharing and collaboration – users can share and collaborate with anywhere with an Internet connection</a:t>
            </a:r>
          </a:p>
          <a:p>
            <a:pPr marL="457200" lvl="1" indent="0">
              <a:buFont typeface="Arial" panose="020B0604020202020204" pitchFamily="34" charset="0"/>
              <a:buNone/>
            </a:pPr>
            <a:endParaRPr lang="en-US" baseline="0" dirty="0" smtClean="0"/>
          </a:p>
          <a:p>
            <a:pPr marL="0" lvl="0" indent="0">
              <a:buFont typeface="Arial" panose="020B0604020202020204" pitchFamily="34" charset="0"/>
              <a:buNone/>
            </a:pPr>
            <a:r>
              <a:rPr lang="en-US" baseline="0" dirty="0" smtClean="0"/>
              <a:t>Disadvantages</a:t>
            </a:r>
          </a:p>
          <a:p>
            <a:pPr marL="628650" lvl="1" indent="-171450">
              <a:buFont typeface="Arial" panose="020B0604020202020204" pitchFamily="34" charset="0"/>
              <a:buChar char="•"/>
            </a:pPr>
            <a:r>
              <a:rPr lang="en-US" baseline="0" dirty="0" smtClean="0"/>
              <a:t>Access speed – transfer rate is dependent upon your Internet connection</a:t>
            </a:r>
          </a:p>
          <a:p>
            <a:pPr marL="628650" lvl="1" indent="-171450">
              <a:buFont typeface="Arial" panose="020B0604020202020204" pitchFamily="34" charset="0"/>
              <a:buChar char="•"/>
            </a:pPr>
            <a:r>
              <a:rPr lang="en-US" baseline="0" dirty="0" smtClean="0"/>
              <a:t>File Security – may not be as effective as your personal file security</a:t>
            </a:r>
          </a:p>
          <a:p>
            <a:endParaRPr lang="en-US" baseline="0" dirty="0" smtClean="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12344250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a listing of the top 5 cloud storage service companies. </a:t>
            </a:r>
            <a:endParaRPr lang="en-US" dirty="0"/>
          </a:p>
        </p:txBody>
      </p:sp>
      <p:sp>
        <p:nvSpPr>
          <p:cNvPr id="4" name="Slide Number Placeholder 3"/>
          <p:cNvSpPr>
            <a:spLocks noGrp="1"/>
          </p:cNvSpPr>
          <p:nvPr>
            <p:ph type="sldNum" sz="quarter" idx="10"/>
          </p:nvPr>
        </p:nvSpPr>
        <p:spPr/>
        <p:txBody>
          <a:bodyPr/>
          <a:lstStyle/>
          <a:p>
            <a:fld id="{A40B1BF6-FBDD-40FA-A7D6-4D370D96B19E}" type="slidenum">
              <a:rPr lang="en-US" smtClean="0"/>
              <a:pPr/>
              <a:t>16</a:t>
            </a:fld>
            <a:endParaRPr lang="en-US"/>
          </a:p>
        </p:txBody>
      </p:sp>
    </p:spTree>
    <p:extLst>
      <p:ext uri="{BB962C8B-B14F-4D97-AF65-F5344CB8AC3E}">
        <p14:creationId xmlns:p14="http://schemas.microsoft.com/office/powerpoint/2010/main" val="38843124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buFontTx/>
              <a:buNone/>
            </a:pPr>
            <a:r>
              <a:rPr lang="en-US" dirty="0" smtClean="0"/>
              <a:t>Mass storage devices (key</a:t>
            </a:r>
            <a:r>
              <a:rPr lang="en-US" baseline="0" dirty="0" smtClean="0"/>
              <a:t> term) are designed to meet the demands for a tremendous amount of mass storage (key term).</a:t>
            </a:r>
            <a:r>
              <a:rPr lang="en-US" dirty="0" smtClean="0"/>
              <a:t> </a:t>
            </a:r>
          </a:p>
          <a:p>
            <a:pPr eaLnBrk="1" hangingPunct="1">
              <a:buFontTx/>
              <a:buNone/>
            </a:pPr>
            <a:endParaRPr lang="en-US" dirty="0" smtClean="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18</a:t>
            </a:fld>
            <a:endParaRPr lang="en-US" dirty="0">
              <a:solidFill>
                <a:prstClr val="black"/>
              </a:solidFill>
            </a:endParaRPr>
          </a:p>
        </p:txBody>
      </p:sp>
    </p:spTree>
    <p:extLst>
      <p:ext uri="{BB962C8B-B14F-4D97-AF65-F5344CB8AC3E}">
        <p14:creationId xmlns:p14="http://schemas.microsoft.com/office/powerpoint/2010/main" val="31281988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Storage</a:t>
            </a:r>
            <a:r>
              <a:rPr lang="en-US" baseline="0" dirty="0" smtClean="0"/>
              <a:t> area network (SAN) (key term) – a recent mass storage development. </a:t>
            </a:r>
            <a:endParaRPr lang="en-US" dirty="0"/>
          </a:p>
        </p:txBody>
      </p:sp>
      <p:sp>
        <p:nvSpPr>
          <p:cNvPr id="4" name="Slide Number Placeholder 3"/>
          <p:cNvSpPr>
            <a:spLocks noGrp="1"/>
          </p:cNvSpPr>
          <p:nvPr>
            <p:ph type="sldNum" sz="quarter" idx="10"/>
          </p:nvPr>
        </p:nvSpPr>
        <p:spPr/>
        <p:txBody>
          <a:bodyPr/>
          <a:lstStyle/>
          <a:p>
            <a:fld id="{91C40394-7308-4872-8265-052BFAACF10A}" type="slidenum">
              <a:rPr lang="en-US" smtClean="0"/>
              <a:pPr/>
              <a:t>19</a:t>
            </a:fld>
            <a:endParaRPr lang="en-US" dirty="0"/>
          </a:p>
        </p:txBody>
      </p:sp>
    </p:spTree>
    <p:extLst>
      <p:ext uri="{BB962C8B-B14F-4D97-AF65-F5344CB8AC3E}">
        <p14:creationId xmlns:p14="http://schemas.microsoft.com/office/powerpoint/2010/main" val="11162762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1C40394-7308-4872-8265-052BFAACF10A}" type="slidenum">
              <a:rPr lang="en-US" smtClean="0"/>
              <a:pPr/>
              <a:t>20</a:t>
            </a:fld>
            <a:endParaRPr lang="en-US" dirty="0"/>
          </a:p>
        </p:txBody>
      </p:sp>
    </p:spTree>
    <p:extLst>
      <p:ext uri="{BB962C8B-B14F-4D97-AF65-F5344CB8AC3E}">
        <p14:creationId xmlns:p14="http://schemas.microsoft.com/office/powerpoint/2010/main" val="40517358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buFontTx/>
              <a:buChar char="•"/>
            </a:pPr>
            <a:r>
              <a:rPr lang="en-US" dirty="0" smtClean="0"/>
              <a:t>Are</a:t>
            </a:r>
            <a:r>
              <a:rPr lang="en-US" baseline="0" dirty="0" smtClean="0"/>
              <a:t> you using the Cloud yet to store files?</a:t>
            </a:r>
            <a:endParaRPr lang="en-US" dirty="0" smtClean="0"/>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21</a:t>
            </a:fld>
            <a:endParaRPr lang="en-US" dirty="0"/>
          </a:p>
        </p:txBody>
      </p:sp>
    </p:spTree>
    <p:extLst>
      <p:ext uri="{BB962C8B-B14F-4D97-AF65-F5344CB8AC3E}">
        <p14:creationId xmlns:p14="http://schemas.microsoft.com/office/powerpoint/2010/main" val="1896709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1C40394-7308-4872-8265-052BFAACF10A}" type="slidenum">
              <a:rPr lang="en-US" smtClean="0"/>
              <a:pPr/>
              <a:t>2</a:t>
            </a:fld>
            <a:endParaRPr lang="en-US" dirty="0"/>
          </a:p>
        </p:txBody>
      </p:sp>
    </p:spTree>
    <p:extLst>
      <p:ext uri="{BB962C8B-B14F-4D97-AF65-F5344CB8AC3E}">
        <p14:creationId xmlns:p14="http://schemas.microsoft.com/office/powerpoint/2010/main" val="24577627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buFontTx/>
              <a:buChar char="•"/>
            </a:pPr>
            <a:r>
              <a:rPr lang="en-US" dirty="0" smtClean="0"/>
              <a:t>Have students turn to the end of Chapter 7 in their textbooks to view the same “Open-Ended” questions/statements</a:t>
            </a:r>
          </a:p>
          <a:p>
            <a:pPr eaLnBrk="1" hangingPunct="1"/>
            <a:endParaRPr lang="en-US" dirty="0" smtClean="0"/>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22</a:t>
            </a:fld>
            <a:endParaRPr lang="en-US" dirty="0"/>
          </a:p>
        </p:txBody>
      </p:sp>
    </p:spTree>
    <p:extLst>
      <p:ext uri="{BB962C8B-B14F-4D97-AF65-F5344CB8AC3E}">
        <p14:creationId xmlns:p14="http://schemas.microsoft.com/office/powerpoint/2010/main" val="34898322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buFontTx/>
              <a:buChar char="•"/>
            </a:pPr>
            <a:r>
              <a:rPr lang="en-US" dirty="0" smtClean="0"/>
              <a:t>Have students turn to the end of Chapter 7 in their textbooks to view the same “Open-Ended” questions/statements</a:t>
            </a:r>
          </a:p>
          <a:p>
            <a:pPr eaLnBrk="1" hangingPunct="1"/>
            <a:endParaRPr lang="en-US" dirty="0" smtClean="0"/>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pPr/>
              <a:t>23</a:t>
            </a:fld>
            <a:endParaRPr lang="en-US" dirty="0"/>
          </a:p>
        </p:txBody>
      </p:sp>
    </p:spTree>
    <p:extLst>
      <p:ext uri="{BB962C8B-B14F-4D97-AF65-F5344CB8AC3E}">
        <p14:creationId xmlns:p14="http://schemas.microsoft.com/office/powerpoint/2010/main" val="3228702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buFontTx/>
              <a:buNone/>
            </a:pPr>
            <a:r>
              <a:rPr lang="en-US" dirty="0" smtClean="0"/>
              <a:t>Primary storage (key term) temporary</a:t>
            </a:r>
            <a:r>
              <a:rPr lang="en-US" baseline="0" dirty="0" smtClean="0"/>
              <a:t> storage</a:t>
            </a:r>
            <a:endParaRPr lang="en-US" dirty="0" smtClean="0"/>
          </a:p>
          <a:p>
            <a:pPr lvl="1" eaLnBrk="1" hangingPunct="1">
              <a:buFontTx/>
              <a:buChar char="•"/>
            </a:pPr>
            <a:r>
              <a:rPr lang="en-US" dirty="0" smtClean="0"/>
              <a:t>Primary storage is temporary – loses content when computer loses power</a:t>
            </a:r>
          </a:p>
          <a:p>
            <a:pPr lvl="1" eaLnBrk="1" hangingPunct="1">
              <a:buFontTx/>
              <a:buNone/>
            </a:pPr>
            <a:endParaRPr lang="en-US" dirty="0" smtClean="0"/>
          </a:p>
          <a:p>
            <a:pPr eaLnBrk="1" hangingPunct="1">
              <a:buFontTx/>
              <a:buNone/>
            </a:pPr>
            <a:r>
              <a:rPr lang="en-US" dirty="0" smtClean="0"/>
              <a:t>Secondary storage (key term) permanently saves information for future use; to share information with others; to modify at later date using secondary storage devices (key term)</a:t>
            </a:r>
          </a:p>
          <a:p>
            <a:pPr lvl="1" eaLnBrk="1" hangingPunct="1">
              <a:buFontTx/>
              <a:buChar char="•"/>
            </a:pPr>
            <a:r>
              <a:rPr lang="en-US" dirty="0" smtClean="0"/>
              <a:t>Secondary storage is nonvolatile – stores programs and data as opposed to temporary storage (RAM)</a:t>
            </a:r>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2075003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eaLnBrk="1" hangingPunct="1">
              <a:buFontTx/>
              <a:buChar char="•"/>
            </a:pPr>
            <a:r>
              <a:rPr lang="en-US" dirty="0" smtClean="0"/>
              <a:t>Characteristics include:</a:t>
            </a:r>
          </a:p>
          <a:p>
            <a:pPr lvl="2" eaLnBrk="1" hangingPunct="1">
              <a:buFontTx/>
              <a:buChar char="•"/>
            </a:pPr>
            <a:r>
              <a:rPr lang="en-US" dirty="0" smtClean="0"/>
              <a:t>Media or medium (key term) – actual physical materials that holds the data and programs</a:t>
            </a:r>
          </a:p>
          <a:p>
            <a:pPr lvl="2" eaLnBrk="1" hangingPunct="1">
              <a:buFontTx/>
              <a:buChar char="•"/>
            </a:pPr>
            <a:r>
              <a:rPr lang="en-US" dirty="0" smtClean="0"/>
              <a:t>Capacity (key term)  – measures how much a particular storage medium can hold</a:t>
            </a:r>
          </a:p>
          <a:p>
            <a:pPr lvl="2" eaLnBrk="1" hangingPunct="1">
              <a:buFontTx/>
              <a:buChar char="•"/>
            </a:pPr>
            <a:r>
              <a:rPr lang="en-US" dirty="0" smtClean="0"/>
              <a:t>Storage devices (key</a:t>
            </a:r>
            <a:r>
              <a:rPr lang="en-US" baseline="0" dirty="0" smtClean="0"/>
              <a:t> term) </a:t>
            </a:r>
            <a:r>
              <a:rPr lang="en-US" dirty="0" smtClean="0"/>
              <a:t>– hardware that reads data and programs from storage media (most also write to storage media)</a:t>
            </a:r>
          </a:p>
          <a:p>
            <a:pPr lvl="2" eaLnBrk="1" hangingPunct="1">
              <a:buFontTx/>
              <a:buChar char="•"/>
            </a:pPr>
            <a:r>
              <a:rPr lang="en-US" dirty="0" smtClean="0"/>
              <a:t>Access speed (key</a:t>
            </a:r>
            <a:r>
              <a:rPr lang="en-US" baseline="0" dirty="0" smtClean="0"/>
              <a:t> term)</a:t>
            </a:r>
            <a:r>
              <a:rPr lang="en-US" dirty="0" smtClean="0"/>
              <a:t> – measures the amount of time required by the storage device to retrieve data and programs</a:t>
            </a:r>
          </a:p>
          <a:p>
            <a:pPr eaLnBrk="1" hangingPunct="1">
              <a:buFontTx/>
              <a:buNone/>
            </a:pPr>
            <a:endParaRPr lang="en-US" dirty="0" smtClean="0"/>
          </a:p>
          <a:p>
            <a:pPr eaLnBrk="1" hangingPunct="1">
              <a:buFontTx/>
              <a:buNone/>
            </a:pPr>
            <a:r>
              <a:rPr lang="en-US" dirty="0" smtClean="0"/>
              <a:t>Writing– process of saving information to the secondary storage device</a:t>
            </a:r>
          </a:p>
          <a:p>
            <a:pPr eaLnBrk="1" hangingPunct="1">
              <a:buFontTx/>
              <a:buNone/>
            </a:pPr>
            <a:endParaRPr lang="en-US" dirty="0" smtClean="0"/>
          </a:p>
          <a:p>
            <a:pPr eaLnBrk="1" hangingPunct="1">
              <a:buFontTx/>
              <a:buNone/>
            </a:pPr>
            <a:r>
              <a:rPr lang="en-US" dirty="0" smtClean="0"/>
              <a:t>Reading – process of accessing information from secondary storage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A40B1BF6-FBDD-40FA-A7D6-4D370D96B19E}" type="slidenum">
              <a:rPr lang="en-US" smtClean="0"/>
              <a:pPr/>
              <a:t>5</a:t>
            </a:fld>
            <a:endParaRPr lang="en-US"/>
          </a:p>
        </p:txBody>
      </p:sp>
    </p:spTree>
    <p:extLst>
      <p:ext uri="{BB962C8B-B14F-4D97-AF65-F5344CB8AC3E}">
        <p14:creationId xmlns:p14="http://schemas.microsoft.com/office/powerpoint/2010/main" val="1736452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buFontTx/>
              <a:buNone/>
            </a:pPr>
            <a:r>
              <a:rPr lang="en-US" dirty="0" smtClean="0"/>
              <a:t>Hard disks (key term) save files</a:t>
            </a:r>
            <a:r>
              <a:rPr lang="en-US" baseline="0" dirty="0" smtClean="0"/>
              <a:t> by altering the magnetic charges of the disk’s surface to represent 1s and 0s. Density (key term) refers to how tightly these charges can be packed next to one another on the disk</a:t>
            </a:r>
          </a:p>
          <a:p>
            <a:pPr eaLnBrk="1" hangingPunct="1">
              <a:buFontTx/>
              <a:buNone/>
            </a:pPr>
            <a:endParaRPr lang="en-US" dirty="0" smtClean="0"/>
          </a:p>
          <a:p>
            <a:pPr eaLnBrk="1" hangingPunct="1">
              <a:buFontTx/>
              <a:buNone/>
            </a:pPr>
            <a:r>
              <a:rPr lang="en-US" dirty="0" smtClean="0"/>
              <a:t>Composed of metallic rather than plastic disks</a:t>
            </a:r>
          </a:p>
          <a:p>
            <a:pPr lvl="1" eaLnBrk="1" hangingPunct="1">
              <a:buFontTx/>
              <a:buChar char="•"/>
            </a:pPr>
            <a:r>
              <a:rPr lang="en-US" dirty="0" smtClean="0"/>
              <a:t>Platters (key term) – rigid metallic, stacked one on top of another</a:t>
            </a:r>
          </a:p>
          <a:p>
            <a:pPr lvl="1" eaLnBrk="1" hangingPunct="1">
              <a:buFontTx/>
              <a:buChar char="•"/>
            </a:pPr>
            <a:r>
              <a:rPr lang="en-US" dirty="0" smtClean="0"/>
              <a:t>Track (key term) -rings of concentric circles</a:t>
            </a:r>
          </a:p>
          <a:p>
            <a:pPr lvl="1" eaLnBrk="1" hangingPunct="1">
              <a:buFontTx/>
              <a:buChar char="•"/>
            </a:pPr>
            <a:r>
              <a:rPr lang="en-US" dirty="0" smtClean="0"/>
              <a:t>Each track is divided into wedge-shaped</a:t>
            </a:r>
            <a:r>
              <a:rPr lang="en-US" baseline="0" dirty="0" smtClean="0"/>
              <a:t> sections called sectors (key term) </a:t>
            </a:r>
            <a:endParaRPr lang="en-US" dirty="0" smtClean="0"/>
          </a:p>
          <a:p>
            <a:pPr lvl="1" eaLnBrk="1" hangingPunct="1">
              <a:buFontTx/>
              <a:buChar char="•"/>
            </a:pPr>
            <a:r>
              <a:rPr lang="en-US" dirty="0" smtClean="0"/>
              <a:t>A cylinder (Key Term) runs through each track of a stack of platters</a:t>
            </a:r>
          </a:p>
          <a:p>
            <a:pPr eaLnBrk="1" hangingPunct="1">
              <a:buFontTx/>
              <a:buNone/>
            </a:pPr>
            <a:endParaRPr lang="en-US" dirty="0" smtClean="0"/>
          </a:p>
          <a:p>
            <a:pPr eaLnBrk="1" hangingPunct="1">
              <a:buFontTx/>
              <a:buNone/>
            </a:pPr>
            <a:r>
              <a:rPr lang="en-US" dirty="0" smtClean="0"/>
              <a:t>When</a:t>
            </a:r>
            <a:r>
              <a:rPr lang="en-US" baseline="0" dirty="0" smtClean="0"/>
              <a:t> a hard disk is formatted, tracks, sectors, and cylinders are assigned.</a:t>
            </a:r>
            <a:endParaRPr lang="en-US" dirty="0" smtClean="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24610733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Read-write head is .000001 inch above surface</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Head crash (key term) occurs</a:t>
            </a:r>
            <a:r>
              <a:rPr lang="en-US" baseline="0" dirty="0" smtClean="0"/>
              <a:t> when read/write head makes contact with surface.</a:t>
            </a:r>
          </a:p>
          <a:p>
            <a:endParaRPr lang="en-US" dirty="0" smtClean="0"/>
          </a:p>
          <a:p>
            <a:r>
              <a:rPr lang="en-US" dirty="0" smtClean="0"/>
              <a:t>Hard drives are sensitive and something as thin as a human hair</a:t>
            </a:r>
            <a:r>
              <a:rPr lang="en-US" baseline="0" dirty="0" smtClean="0"/>
              <a:t> can cause a head crash.</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582960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buFontTx/>
              <a:buNone/>
            </a:pPr>
            <a:r>
              <a:rPr lang="en-US" dirty="0" smtClean="0"/>
              <a:t>Internal Hard Disk (key term) - Located inside the system unit</a:t>
            </a:r>
          </a:p>
          <a:p>
            <a:pPr lvl="1" eaLnBrk="1" hangingPunct="1">
              <a:buFontTx/>
              <a:buChar char="•"/>
            </a:pPr>
            <a:r>
              <a:rPr lang="en-US" dirty="0" smtClean="0"/>
              <a:t>Used for storing the operating system, other programs, and large data files</a:t>
            </a:r>
          </a:p>
          <a:p>
            <a:pPr lvl="1" eaLnBrk="1" hangingPunct="1">
              <a:buFontTx/>
              <a:buChar char="•"/>
            </a:pPr>
            <a:r>
              <a:rPr lang="en-US" dirty="0" smtClean="0"/>
              <a:t>You should perform routine maintenance and periodically backup all important files</a:t>
            </a:r>
          </a:p>
          <a:p>
            <a:pPr lvl="1" eaLnBrk="1" hangingPunct="1">
              <a:buFontTx/>
              <a:buChar char="•"/>
            </a:pPr>
            <a:endParaRPr lang="en-US" dirty="0" smtClean="0"/>
          </a:p>
          <a:p>
            <a:pPr lvl="0" eaLnBrk="1" hangingPunct="1">
              <a:buFontTx/>
              <a:buNone/>
            </a:pPr>
            <a:endParaRPr lang="en-US" dirty="0" smtClean="0"/>
          </a:p>
          <a:p>
            <a:pPr eaLnBrk="1" hangingPunct="1">
              <a:buFontTx/>
              <a:buNone/>
            </a:pPr>
            <a:r>
              <a:rPr lang="en-US" dirty="0" smtClean="0"/>
              <a:t>External hard drives (key term) are removable and are used to complement</a:t>
            </a:r>
            <a:r>
              <a:rPr lang="en-US" baseline="0" dirty="0" smtClean="0"/>
              <a:t> an internal hard disk</a:t>
            </a:r>
            <a:endParaRPr lang="en-US" dirty="0" smtClean="0"/>
          </a:p>
          <a:p>
            <a:pPr lvl="1" eaLnBrk="1" hangingPunct="1">
              <a:buFontTx/>
              <a:buChar char="•"/>
            </a:pPr>
            <a:r>
              <a:rPr lang="en-US" dirty="0" smtClean="0"/>
              <a:t>Use</a:t>
            </a:r>
            <a:r>
              <a:rPr lang="en-US" baseline="0" dirty="0" smtClean="0"/>
              <a:t> the same technology as internal hard disk</a:t>
            </a:r>
            <a:endParaRPr lang="en-US" dirty="0" smtClean="0"/>
          </a:p>
          <a:p>
            <a:pPr lvl="1" eaLnBrk="1" hangingPunct="1">
              <a:buFontTx/>
              <a:buChar char="•"/>
            </a:pPr>
            <a:r>
              <a:rPr lang="en-US" dirty="0" smtClean="0"/>
              <a:t>Used to complement internal hard disk.</a:t>
            </a:r>
          </a:p>
          <a:p>
            <a:pPr eaLnBrk="1" hangingPunct="1">
              <a:buFontTx/>
              <a:buChar char="•"/>
            </a:pPr>
            <a:endParaRPr lang="en-US" dirty="0" smtClean="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12226035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spcBef>
                <a:spcPct val="10000"/>
              </a:spcBef>
              <a:buFontTx/>
              <a:buNone/>
            </a:pPr>
            <a:r>
              <a:rPr lang="en-US" dirty="0" smtClean="0"/>
              <a:t>Disk caching (key term)</a:t>
            </a:r>
          </a:p>
          <a:p>
            <a:pPr lvl="1" eaLnBrk="1" hangingPunct="1">
              <a:spcBef>
                <a:spcPct val="10000"/>
              </a:spcBef>
              <a:buFontTx/>
              <a:buChar char="•"/>
            </a:pPr>
            <a:r>
              <a:rPr lang="en-US" dirty="0" smtClean="0"/>
              <a:t>Uses hardware and software to anticipate data needs; performs function similar to RAM caching; improves processing by acting as a temporary high-speed holding area between a secondary storage device (Key Term) and the CPU</a:t>
            </a:r>
          </a:p>
          <a:p>
            <a:pPr lvl="1" eaLnBrk="1" hangingPunct="1">
              <a:spcBef>
                <a:spcPct val="10000"/>
              </a:spcBef>
              <a:buFontTx/>
              <a:buChar char="•"/>
            </a:pPr>
            <a:r>
              <a:rPr lang="en-US" dirty="0" smtClean="0"/>
              <a:t>Frequently used data is stored in memory; when needed, the access time is much faster</a:t>
            </a:r>
          </a:p>
          <a:p>
            <a:pPr eaLnBrk="1" hangingPunct="1">
              <a:spcBef>
                <a:spcPct val="10000"/>
              </a:spcBef>
              <a:buFontTx/>
              <a:buNone/>
            </a:pPr>
            <a:endParaRPr lang="en-US" dirty="0" smtClean="0"/>
          </a:p>
          <a:p>
            <a:pPr eaLnBrk="1" hangingPunct="1">
              <a:spcBef>
                <a:spcPct val="10000"/>
              </a:spcBef>
              <a:buFontTx/>
              <a:buNone/>
            </a:pPr>
            <a:r>
              <a:rPr lang="en-US" dirty="0" smtClean="0"/>
              <a:t>Redundant arrays of inexpensive disks (RAID) (key term) </a:t>
            </a:r>
          </a:p>
          <a:p>
            <a:pPr lvl="1" eaLnBrk="1" hangingPunct="1">
              <a:spcBef>
                <a:spcPct val="10000"/>
              </a:spcBef>
              <a:buFontTx/>
              <a:buChar char="•"/>
            </a:pPr>
            <a:r>
              <a:rPr lang="en-US" dirty="0" smtClean="0"/>
              <a:t>Groups of low cost hard-disk drives grouped together using networks and special software</a:t>
            </a:r>
          </a:p>
          <a:p>
            <a:pPr lvl="1" eaLnBrk="1" hangingPunct="1">
              <a:spcBef>
                <a:spcPct val="10000"/>
              </a:spcBef>
              <a:buFontTx/>
              <a:buChar char="•"/>
            </a:pPr>
            <a:r>
              <a:rPr lang="en-US" dirty="0" smtClean="0"/>
              <a:t>Performs as a single large-capacity disk; but faster than a single disk of comparable size</a:t>
            </a:r>
          </a:p>
          <a:p>
            <a:pPr lvl="1" eaLnBrk="1" hangingPunct="1">
              <a:spcBef>
                <a:spcPct val="10000"/>
              </a:spcBef>
              <a:buFontTx/>
              <a:buChar char="•"/>
            </a:pPr>
            <a:r>
              <a:rPr lang="en-US" dirty="0" smtClean="0"/>
              <a:t>Often used by Internet servers and large organizations</a:t>
            </a:r>
          </a:p>
          <a:p>
            <a:pPr eaLnBrk="1" hangingPunct="1">
              <a:buFontTx/>
              <a:buNone/>
            </a:pPr>
            <a:endParaRPr lang="en-US" dirty="0" smtClean="0"/>
          </a:p>
          <a:p>
            <a:pPr eaLnBrk="1" hangingPunct="1">
              <a:buFontTx/>
              <a:buNone/>
            </a:pPr>
            <a:r>
              <a:rPr lang="en-US" dirty="0" smtClean="0"/>
              <a:t>File compression (key term) and decompression (key term)</a:t>
            </a:r>
          </a:p>
          <a:p>
            <a:pPr lvl="1" eaLnBrk="1" hangingPunct="1">
              <a:buFontTx/>
              <a:buChar char="•"/>
            </a:pPr>
            <a:r>
              <a:rPr lang="en-US" dirty="0" smtClean="0"/>
              <a:t>Increase storage capacity</a:t>
            </a:r>
          </a:p>
          <a:p>
            <a:pPr lvl="1" eaLnBrk="1" hangingPunct="1">
              <a:buFontTx/>
              <a:buChar char="•"/>
            </a:pPr>
            <a:r>
              <a:rPr lang="en-US" dirty="0" smtClean="0"/>
              <a:t>Increase speed in file transfers</a:t>
            </a:r>
          </a:p>
          <a:p>
            <a:pPr lvl="1" eaLnBrk="1" hangingPunct="1">
              <a:buFontTx/>
              <a:buChar char="•"/>
            </a:pPr>
            <a:r>
              <a:rPr lang="en-US" dirty="0" smtClean="0"/>
              <a:t>Reduce space required for storage</a:t>
            </a:r>
          </a:p>
          <a:p>
            <a:pPr lvl="1" eaLnBrk="1" hangingPunct="1">
              <a:buFontTx/>
              <a:buChar char="•"/>
            </a:pPr>
            <a:r>
              <a:rPr lang="en-US" dirty="0" smtClean="0"/>
              <a:t>WinZip is</a:t>
            </a:r>
            <a:r>
              <a:rPr lang="en-US" baseline="0" dirty="0" smtClean="0"/>
              <a:t> a</a:t>
            </a:r>
            <a:r>
              <a:rPr lang="en-US" dirty="0" smtClean="0"/>
              <a:t> well-known program, and you can also use utility programs in Windows.</a:t>
            </a:r>
          </a:p>
          <a:p>
            <a:pPr lvl="1" eaLnBrk="1" hangingPunct="1">
              <a:buFontTx/>
              <a:buChar char="•"/>
            </a:pPr>
            <a:r>
              <a:rPr lang="en-US" dirty="0" smtClean="0"/>
              <a:t>Supported</a:t>
            </a:r>
            <a:r>
              <a:rPr lang="en-US" baseline="0" dirty="0" smtClean="0"/>
              <a:t> by both Mac and Windows</a:t>
            </a:r>
            <a:endParaRPr lang="en-US" dirty="0" smtClean="0"/>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42262731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eaLnBrk="1" hangingPunct="1">
              <a:buFontTx/>
              <a:buNone/>
            </a:pPr>
            <a:r>
              <a:rPr lang="en-US" dirty="0" smtClean="0"/>
              <a:t>Solid state devices have no moving parts</a:t>
            </a:r>
          </a:p>
          <a:p>
            <a:pPr eaLnBrk="1" hangingPunct="1">
              <a:buFontTx/>
              <a:buNone/>
            </a:pPr>
            <a:r>
              <a:rPr lang="en-US" dirty="0" smtClean="0"/>
              <a:t>Solid state drives (key term)</a:t>
            </a:r>
            <a:r>
              <a:rPr lang="en-US" baseline="0" dirty="0" smtClean="0"/>
              <a:t> </a:t>
            </a:r>
            <a:r>
              <a:rPr lang="en-US" dirty="0" smtClean="0"/>
              <a:t>are faster and more durable than hard drives </a:t>
            </a:r>
          </a:p>
          <a:p>
            <a:pPr lvl="1" eaLnBrk="1" hangingPunct="1">
              <a:buFontTx/>
              <a:buChar char="•"/>
            </a:pPr>
            <a:r>
              <a:rPr lang="en-US" dirty="0" smtClean="0"/>
              <a:t>Require less power</a:t>
            </a:r>
          </a:p>
          <a:p>
            <a:pPr lvl="1" eaLnBrk="1" hangingPunct="1">
              <a:buFontTx/>
              <a:buChar char="•"/>
            </a:pPr>
            <a:r>
              <a:rPr lang="en-US" dirty="0" smtClean="0"/>
              <a:t>Contain solid state memory instead of magnetic disk to store data </a:t>
            </a:r>
          </a:p>
          <a:p>
            <a:pPr lvl="1" eaLnBrk="1" hangingPunct="1">
              <a:buFontTx/>
              <a:buChar char="•"/>
            </a:pPr>
            <a:r>
              <a:rPr lang="en-US" dirty="0" smtClean="0"/>
              <a:t>Used for tablet</a:t>
            </a:r>
            <a:r>
              <a:rPr lang="en-US" baseline="0" dirty="0" smtClean="0"/>
              <a:t>s, smartphones</a:t>
            </a:r>
          </a:p>
          <a:p>
            <a:pPr lvl="1" eaLnBrk="1" hangingPunct="1">
              <a:buFontTx/>
              <a:buChar char="•"/>
            </a:pPr>
            <a:r>
              <a:rPr lang="en-US" baseline="0" dirty="0" smtClean="0"/>
              <a:t>More expensive and have a lower capacity than hard drives</a:t>
            </a:r>
            <a:endParaRPr lang="en-US" dirty="0" smtClean="0"/>
          </a:p>
          <a:p>
            <a:pPr eaLnBrk="1" hangingPunct="1">
              <a:buFontTx/>
              <a:buNone/>
            </a:pPr>
            <a:endParaRPr lang="en-US" dirty="0" smtClean="0"/>
          </a:p>
          <a:p>
            <a:pPr eaLnBrk="1" hangingPunct="1">
              <a:buFontTx/>
              <a:buNone/>
            </a:pPr>
            <a:r>
              <a:rPr lang="en-US" dirty="0" smtClean="0"/>
              <a:t>Flash memory cards (key term) are one type of solid state device. </a:t>
            </a:r>
          </a:p>
          <a:p>
            <a:pPr lvl="1" eaLnBrk="1" hangingPunct="1">
              <a:buFontTx/>
              <a:buChar char="•"/>
            </a:pPr>
            <a:r>
              <a:rPr lang="en-US" dirty="0" smtClean="0"/>
              <a:t>Used in digital cameras,</a:t>
            </a:r>
            <a:r>
              <a:rPr lang="en-US" baseline="0" dirty="0" smtClean="0"/>
              <a:t> ipods</a:t>
            </a:r>
          </a:p>
          <a:p>
            <a:pPr lvl="1" eaLnBrk="1" hangingPunct="1">
              <a:buFontTx/>
              <a:buChar char="•"/>
            </a:pPr>
            <a:endParaRPr lang="en-US" baseline="0" dirty="0" smtClean="0"/>
          </a:p>
          <a:p>
            <a:pPr lvl="0" eaLnBrk="1" hangingPunct="1">
              <a:buFontTx/>
              <a:buNone/>
            </a:pPr>
            <a:r>
              <a:rPr lang="en-US" baseline="0" dirty="0" smtClean="0"/>
              <a:t>USB Drives (key term) or Flash drives (key term) connect to a USB port </a:t>
            </a:r>
          </a:p>
          <a:p>
            <a:pPr marL="171450" lvl="0" indent="-171450" eaLnBrk="1" hangingPunct="1">
              <a:buFont typeface="Arial" panose="020B0604020202020204" pitchFamily="34" charset="0"/>
              <a:buChar char="•"/>
            </a:pPr>
            <a:r>
              <a:rPr lang="en-US" baseline="0" dirty="0" smtClean="0"/>
              <a:t>Portable</a:t>
            </a:r>
            <a:endParaRPr lang="en-US" dirty="0" smtClean="0"/>
          </a:p>
          <a:p>
            <a:endParaRPr lang="en-US" dirty="0"/>
          </a:p>
        </p:txBody>
      </p:sp>
      <p:sp>
        <p:nvSpPr>
          <p:cNvPr id="4" name="Slide Number Placeholder 3"/>
          <p:cNvSpPr>
            <a:spLocks noGrp="1"/>
          </p:cNvSpPr>
          <p:nvPr>
            <p:ph type="sldNum" sz="quarter" idx="10"/>
          </p:nvPr>
        </p:nvSpPr>
        <p:spPr/>
        <p:txBody>
          <a:bodyPr/>
          <a:lstStyle/>
          <a:p>
            <a:fld id="{698C3BD6-6E9E-4EC5-9EB7-9EF59D084D06}"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24724898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gradFill flip="none" rotWithShape="1">
          <a:gsLst>
            <a:gs pos="0">
              <a:schemeClr val="tx1"/>
            </a:gs>
            <a:gs pos="70000">
              <a:schemeClr val="tx2">
                <a:lumMod val="50000"/>
              </a:schemeClr>
            </a:gs>
            <a:gs pos="100000">
              <a:schemeClr val="tx2">
                <a:lumMod val="50000"/>
              </a:schemeClr>
            </a:gs>
          </a:gsLst>
          <a:lin ang="0" scaled="1"/>
          <a:tileRect/>
        </a:gradFill>
        <a:effectLst/>
      </p:bgPr>
    </p:bg>
    <p:spTree>
      <p:nvGrpSpPr>
        <p:cNvPr id="1" name=""/>
        <p:cNvGrpSpPr/>
        <p:nvPr/>
      </p:nvGrpSpPr>
      <p:grpSpPr>
        <a:xfrm>
          <a:off x="0" y="0"/>
          <a:ext cx="0" cy="0"/>
          <a:chOff x="0" y="0"/>
          <a:chExt cx="0" cy="0"/>
        </a:xfrm>
      </p:grpSpPr>
      <p:sp>
        <p:nvSpPr>
          <p:cNvPr id="3" name="Rectangle 2"/>
          <p:cNvSpPr/>
          <p:nvPr userDrawn="1"/>
        </p:nvSpPr>
        <p:spPr>
          <a:xfrm>
            <a:off x="0" y="0"/>
            <a:ext cx="12192000" cy="39625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lumMod val="75000"/>
                </a:schemeClr>
              </a:solidFill>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1"/>
          <p:cNvSpPr/>
          <p:nvPr userDrawn="1"/>
        </p:nvSpPr>
        <p:spPr bwMode="ltGray">
          <a:xfrm>
            <a:off x="0" y="6492240"/>
            <a:ext cx="12192000" cy="365760"/>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r">
              <a:defRPr/>
            </a:pPr>
            <a:r>
              <a:rPr lang="en-US" sz="800" dirty="0">
                <a:solidFill>
                  <a:prstClr val="white"/>
                </a:solidFill>
                <a:latin typeface="Verdana" panose="020B0604030504040204" pitchFamily="34" charset="0"/>
                <a:ea typeface="Verdana" panose="020B0604030504040204" pitchFamily="34" charset="0"/>
                <a:cs typeface="Verdana" panose="020B0604030504040204" pitchFamily="34" charset="0"/>
              </a:rPr>
              <a:t>© </a:t>
            </a:r>
            <a:r>
              <a:rPr lang="en-US" sz="800" dirty="0" smtClean="0">
                <a:solidFill>
                  <a:prstClr val="white"/>
                </a:solidFill>
                <a:latin typeface="Verdana" panose="020B0604030504040204" pitchFamily="34" charset="0"/>
                <a:ea typeface="Verdana" panose="020B0604030504040204" pitchFamily="34" charset="0"/>
                <a:cs typeface="Verdana" panose="020B0604030504040204" pitchFamily="34" charset="0"/>
              </a:rPr>
              <a:t>2017 </a:t>
            </a:r>
            <a:r>
              <a:rPr lang="en-US" sz="800" dirty="0">
                <a:solidFill>
                  <a:prstClr val="white"/>
                </a:solidFill>
                <a:latin typeface="Verdana" panose="020B0604030504040204" pitchFamily="34" charset="0"/>
                <a:ea typeface="Verdana" panose="020B0604030504040204" pitchFamily="34" charset="0"/>
                <a:cs typeface="Verdana" panose="020B0604030504040204" pitchFamily="34" charset="0"/>
              </a:rPr>
              <a:t>by McGraw-Hill Education. This proprietary material solely for authorized instructor use. Not authorized for sale or distribution in any manner. This document may not be copied, scanned, duplicated, forwarded, distributed, or posted on a website, in whole or part.</a:t>
            </a:r>
          </a:p>
        </p:txBody>
      </p:sp>
      <p:sp>
        <p:nvSpPr>
          <p:cNvPr id="4" name="Date Placeholder 3"/>
          <p:cNvSpPr>
            <a:spLocks noGrp="1"/>
          </p:cNvSpPr>
          <p:nvPr>
            <p:ph type="dt" sz="half" idx="10"/>
          </p:nvPr>
        </p:nvSpPr>
        <p:spPr>
          <a:xfrm>
            <a:off x="5141625" y="6200662"/>
            <a:ext cx="1908751" cy="27432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F7566273-D631-43B1-86C1-B61A4D1BB2F7}" type="datetime1">
              <a:rPr lang="en-US" smtClean="0">
                <a:solidFill>
                  <a:prstClr val="white"/>
                </a:solidFill>
              </a:rPr>
              <a:pPr/>
              <a:t>9/10/2017</a:t>
            </a:fld>
            <a:endParaRPr lang="en-US" dirty="0">
              <a:solidFill>
                <a:prstClr val="white"/>
              </a:solidFill>
            </a:endParaRPr>
          </a:p>
        </p:txBody>
      </p:sp>
      <p:sp>
        <p:nvSpPr>
          <p:cNvPr id="5" name="Footer Placeholder 4"/>
          <p:cNvSpPr>
            <a:spLocks noGrp="1"/>
          </p:cNvSpPr>
          <p:nvPr>
            <p:ph type="ftr" sz="quarter" idx="11"/>
          </p:nvPr>
        </p:nvSpPr>
        <p:spPr>
          <a:xfrm>
            <a:off x="7055996" y="6200662"/>
            <a:ext cx="3860800" cy="27432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en-US" smtClean="0">
                <a:solidFill>
                  <a:prstClr val="white"/>
                </a:solidFill>
              </a:rPr>
              <a:t>Footer text goes here</a:t>
            </a:r>
            <a:endParaRPr lang="en-US" dirty="0">
              <a:solidFill>
                <a:prstClr val="white"/>
              </a:solidFill>
            </a:endParaRPr>
          </a:p>
        </p:txBody>
      </p:sp>
      <p:sp>
        <p:nvSpPr>
          <p:cNvPr id="6" name="Slide Number Placeholder 5"/>
          <p:cNvSpPr>
            <a:spLocks noGrp="1"/>
          </p:cNvSpPr>
          <p:nvPr>
            <p:ph type="sldNum" sz="quarter" idx="12"/>
          </p:nvPr>
        </p:nvSpPr>
        <p:spPr>
          <a:xfrm>
            <a:off x="10932717" y="6200662"/>
            <a:ext cx="1219200" cy="274320"/>
          </a:xfrm>
        </p:spPr>
        <p:txBody>
          <a:bodyPr/>
          <a:lstStyle>
            <a:lvl1pPr>
              <a:defRPr>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27C98126-00D4-4536-8967-EB49841E9AA8}" type="slidenum">
              <a:rPr lang="en-US" smtClean="0">
                <a:solidFill>
                  <a:prstClr val="white"/>
                </a:solidFill>
              </a:rPr>
              <a:pPr/>
              <a:t>‹#›</a:t>
            </a:fld>
            <a:endParaRPr lang="en-US">
              <a:solidFill>
                <a:prstClr val="white"/>
              </a:solidFill>
            </a:endParaRPr>
          </a:p>
        </p:txBody>
      </p:sp>
      <p:sp>
        <p:nvSpPr>
          <p:cNvPr id="2" name="Title 1"/>
          <p:cNvSpPr>
            <a:spLocks noGrp="1"/>
          </p:cNvSpPr>
          <p:nvPr userDrawn="1">
            <p:ph type="ctrTitle"/>
          </p:nvPr>
        </p:nvSpPr>
        <p:spPr>
          <a:xfrm>
            <a:off x="4475282" y="1084922"/>
            <a:ext cx="7716717" cy="2851777"/>
          </a:xfrm>
          <a:prstGeom prst="rect">
            <a:avLst/>
          </a:prstGeom>
          <a:noFill/>
        </p:spPr>
        <p:txBody>
          <a:bodyPr anchor="b">
            <a:noAutofit/>
            <a:scene3d>
              <a:camera prst="orthographicFront"/>
              <a:lightRig rig="soft" dir="t">
                <a:rot lat="0" lon="0" rev="10800000"/>
              </a:lightRig>
            </a:scene3d>
            <a:sp3d>
              <a:bevelT w="27940" h="12700"/>
              <a:contourClr>
                <a:srgbClr val="DDDDDD"/>
              </a:contourClr>
            </a:sp3d>
          </a:bodyPr>
          <a:lstStyle>
            <a:lvl1pPr algn="l">
              <a:defRPr sz="6000" b="1" cap="none" spc="-150" baseline="0">
                <a:ln w="11430"/>
                <a:solidFill>
                  <a:schemeClr val="accent5">
                    <a:lumMod val="75000"/>
                  </a:schemeClr>
                </a:solidFill>
                <a:effectLst>
                  <a:outerShdw blurRad="50800" dist="38100" dir="2700000" algn="tl" rotWithShape="0">
                    <a:prstClr val="black">
                      <a:alpha val="70000"/>
                    </a:prstClr>
                  </a:outerShdw>
                </a:effectLst>
                <a:latin typeface="Verdana" panose="020B0604030504040204" pitchFamily="34" charset="0"/>
                <a:ea typeface="Verdana" panose="020B0604030504040204" pitchFamily="34" charset="0"/>
                <a:cs typeface="Verdana" panose="020B0604030504040204" pitchFamily="34" charset="0"/>
              </a:defRPr>
            </a:lvl1pPr>
          </a:lstStyle>
          <a:p>
            <a:r>
              <a:rPr lang="en-US" smtClean="0"/>
              <a:t>Click to edit Master title style</a:t>
            </a:r>
            <a:endParaRPr lang="en-US" dirty="0"/>
          </a:p>
        </p:txBody>
      </p:sp>
      <p:sp>
        <p:nvSpPr>
          <p:cNvPr id="19" name="TextBox 18"/>
          <p:cNvSpPr txBox="1"/>
          <p:nvPr userDrawn="1"/>
        </p:nvSpPr>
        <p:spPr>
          <a:xfrm rot="16200000">
            <a:off x="-3063240" y="3046066"/>
            <a:ext cx="6492241" cy="400110"/>
          </a:xfrm>
          <a:prstGeom prst="rect">
            <a:avLst/>
          </a:prstGeom>
          <a:solidFill>
            <a:schemeClr val="accent6">
              <a:lumMod val="50000"/>
            </a:schemeClr>
          </a:solidFill>
          <a:ln>
            <a:noFill/>
          </a:ln>
        </p:spPr>
        <p:txBody>
          <a:bodyPr wrap="square" rtlCol="0" anchor="ctr">
            <a:spAutoFit/>
          </a:bodyPr>
          <a:lstStyle/>
          <a:p>
            <a:pPr algn="r"/>
            <a:r>
              <a:rPr lang="en-US" sz="2000" dirty="0">
                <a:solidFill>
                  <a:prstClr val="white"/>
                </a:solidFill>
                <a:latin typeface="Verdana" panose="020B0604030504040204" pitchFamily="34" charset="0"/>
                <a:ea typeface="Verdana" panose="020B0604030504040204" pitchFamily="34" charset="0"/>
                <a:cs typeface="Verdana" panose="020B0604030504040204" pitchFamily="34" charset="0"/>
              </a:rPr>
              <a:t>Chapter</a:t>
            </a:r>
          </a:p>
        </p:txBody>
      </p:sp>
      <p:sp>
        <p:nvSpPr>
          <p:cNvPr id="28" name="Rectangle 27"/>
          <p:cNvSpPr/>
          <p:nvPr userDrawn="1"/>
        </p:nvSpPr>
        <p:spPr>
          <a:xfrm>
            <a:off x="365761" y="3934113"/>
            <a:ext cx="11826239" cy="45719"/>
          </a:xfrm>
          <a:prstGeom prst="rect">
            <a:avLst/>
          </a:prstGeom>
          <a:solidFill>
            <a:schemeClr val="accent1">
              <a:lumMod val="50000"/>
              <a:alpha val="7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7" name="Picture 16" descr="Screen Clipping"/>
          <p:cNvPicPr>
            <a:picLocks noChangeAspect="1"/>
          </p:cNvPicPr>
          <p:nvPr userDrawn="1"/>
        </p:nvPicPr>
        <p:blipFill rotWithShape="1">
          <a:blip r:embed="rId2" cstate="print">
            <a:extLst>
              <a:ext uri="{28A0092B-C50C-407E-A947-70E740481C1C}">
                <a14:useLocalDpi xmlns:a14="http://schemas.microsoft.com/office/drawing/2010/main" val="0"/>
              </a:ext>
            </a:extLst>
          </a:blip>
          <a:srcRect l="6702" t="3884" r="8723" b="5263"/>
          <a:stretch/>
        </p:blipFill>
        <p:spPr>
          <a:xfrm>
            <a:off x="615246" y="323850"/>
            <a:ext cx="3644901" cy="3643823"/>
          </a:xfrm>
          <a:prstGeom prst="ellipse">
            <a:avLst/>
          </a:prstGeom>
          <a:effectLst>
            <a:reflection blurRad="6350" stA="50000" endA="300" endPos="55000" dir="5400000" sy="-100000" algn="bl" rotWithShape="0"/>
          </a:effectLst>
        </p:spPr>
      </p:pic>
      <p:sp>
        <p:nvSpPr>
          <p:cNvPr id="11" name="Text Placeholder 2"/>
          <p:cNvSpPr>
            <a:spLocks noGrp="1"/>
          </p:cNvSpPr>
          <p:nvPr>
            <p:ph type="body" idx="1"/>
          </p:nvPr>
        </p:nvSpPr>
        <p:spPr>
          <a:xfrm>
            <a:off x="4486571" y="4356953"/>
            <a:ext cx="7705429" cy="477357"/>
          </a:xfrm>
          <a:prstGeom prst="rect">
            <a:avLst/>
          </a:prstGeom>
        </p:spPr>
        <p:txBody>
          <a:bodyPr vert="horz" lIns="91440" tIns="45720" rIns="91440" bIns="45720" rtlCol="0" anchor="t">
            <a:normAutofit/>
            <a:scene3d>
              <a:camera prst="orthographicFront"/>
              <a:lightRig rig="soft" dir="t">
                <a:rot lat="0" lon="0" rev="10800000"/>
              </a:lightRig>
            </a:scene3d>
            <a:sp3d>
              <a:bevelT w="27940" h="12700"/>
              <a:contourClr>
                <a:srgbClr val="DDDDDD"/>
              </a:contourClr>
            </a:sp3d>
          </a:bodyPr>
          <a:lstStyle>
            <a:lvl1pPr marL="0" indent="0">
              <a:buFontTx/>
              <a:buNone/>
              <a:defRPr lang="en-US" sz="3200" b="1" cap="none" spc="0" dirty="0" smtClean="0">
                <a:ln w="11430"/>
                <a:solidFill>
                  <a:schemeClr val="bg1"/>
                </a:solidFill>
                <a:effectLst>
                  <a:outerShdw blurRad="38100" dist="38100" dir="2700000" algn="tl">
                    <a:srgbClr val="000000">
                      <a:alpha val="84000"/>
                    </a:srgbClr>
                  </a:outerShdw>
                </a:effectLst>
                <a:latin typeface="Verdana" panose="020B0604030504040204" pitchFamily="34" charset="0"/>
                <a:ea typeface="Verdana" panose="020B0604030504040204" pitchFamily="34" charset="0"/>
                <a:cs typeface="Verdana" panose="020B0604030504040204" pitchFamily="34" charset="0"/>
              </a:defRPr>
            </a:lvl1pPr>
          </a:lstStyle>
          <a:p>
            <a:pPr lvl="0">
              <a:spcBef>
                <a:spcPct val="0"/>
              </a:spcBef>
            </a:pPr>
            <a:r>
              <a:rPr lang="en-US" smtClean="0"/>
              <a:t>Edit Master text styles</a:t>
            </a:r>
          </a:p>
        </p:txBody>
      </p:sp>
    </p:spTree>
    <p:extLst>
      <p:ext uri="{BB962C8B-B14F-4D97-AF65-F5344CB8AC3E}">
        <p14:creationId xmlns:p14="http://schemas.microsoft.com/office/powerpoint/2010/main" val="1294787059"/>
      </p:ext>
    </p:extLst>
  </p:cSld>
  <p:clrMapOvr>
    <a:overrideClrMapping bg1="lt1" tx1="dk1" bg2="lt2" tx2="dk2" accent1="accent1" accent2="accent2" accent3="accent3" accent4="accent4" accent5="accent5" accent6="accent6" hlink="hlink" folHlink="folHlink"/>
  </p:clrMapOvr>
  <p:transition spd="slow">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179916" y="2125042"/>
            <a:ext cx="8753763" cy="2323374"/>
          </a:xfrm>
          <a:prstGeom prst="roundRect">
            <a:avLst/>
          </a:prstGeom>
          <a:solidFill>
            <a:schemeClr val="accent1">
              <a:lumMod val="60000"/>
              <a:lumOff val="40000"/>
            </a:schemeClr>
          </a:solidFill>
          <a:effectLst>
            <a:outerShdw blurRad="50800" dist="38100" dir="2700000" algn="tl" rotWithShape="0">
              <a:prstClr val="black">
                <a:alpha val="40000"/>
              </a:prstClr>
            </a:outerShdw>
          </a:effectLst>
        </p:spPr>
        <p:txBody>
          <a:bodyPr/>
          <a:lstStyle>
            <a:lvl1pPr>
              <a:defRPr sz="4400" baseline="0">
                <a:solidFill>
                  <a:schemeClr val="accent6">
                    <a:lumMod val="50000"/>
                  </a:schemeClr>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t>Click to enter quotation text.</a:t>
            </a:r>
            <a:endParaRPr lang="en-US" dirty="0"/>
          </a:p>
        </p:txBody>
      </p:sp>
      <p:sp>
        <p:nvSpPr>
          <p:cNvPr id="4" name="Date Placeholder 3"/>
          <p:cNvSpPr>
            <a:spLocks noGrp="1"/>
          </p:cNvSpPr>
          <p:nvPr>
            <p:ph type="dt" sz="half" idx="10"/>
          </p:nvPr>
        </p:nvSpPr>
        <p:spPr/>
        <p:txBody>
          <a:bodyPr/>
          <a:lstStyle/>
          <a:p>
            <a:fld id="{3E9E8D10-BEF8-4B24-A405-20865B02A8E5}" type="datetime1">
              <a:rPr lang="en-US" smtClean="0">
                <a:solidFill>
                  <a:prstClr val="black">
                    <a:alpha val="60000"/>
                  </a:prstClr>
                </a:solidFill>
              </a:rPr>
              <a:pPr/>
              <a:t>9/10/2017</a:t>
            </a:fld>
            <a:endParaRPr lang="en-US">
              <a:solidFill>
                <a:prstClr val="black">
                  <a:alpha val="60000"/>
                </a:prstClr>
              </a:solidFill>
            </a:endParaRPr>
          </a:p>
        </p:txBody>
      </p:sp>
      <p:sp>
        <p:nvSpPr>
          <p:cNvPr id="5" name="Footer Placeholder 4"/>
          <p:cNvSpPr>
            <a:spLocks noGrp="1"/>
          </p:cNvSpPr>
          <p:nvPr>
            <p:ph type="ftr" sz="quarter" idx="11"/>
          </p:nvPr>
        </p:nvSpPr>
        <p:spPr/>
        <p:txBody>
          <a:bodyPr/>
          <a:lstStyle/>
          <a:p>
            <a:r>
              <a:rPr lang="en-US" smtClean="0">
                <a:solidFill>
                  <a:prstClr val="black">
                    <a:alpha val="60000"/>
                  </a:prstClr>
                </a:solidFill>
              </a:rPr>
              <a:t>Footer text goes here</a:t>
            </a:r>
            <a:endParaRPr lang="en-US">
              <a:solidFill>
                <a:prstClr val="black">
                  <a:alpha val="60000"/>
                </a:prstClr>
              </a:solidFill>
            </a:endParaRPr>
          </a:p>
        </p:txBody>
      </p:sp>
      <p:sp>
        <p:nvSpPr>
          <p:cNvPr id="6" name="Slide Number Placeholder 5"/>
          <p:cNvSpPr>
            <a:spLocks noGrp="1"/>
          </p:cNvSpPr>
          <p:nvPr>
            <p:ph type="sldNum" sz="quarter" idx="12"/>
          </p:nvPr>
        </p:nvSpPr>
        <p:spPr/>
        <p:txBody>
          <a:bodyPr/>
          <a:lstStyle/>
          <a:p>
            <a:fld id="{4FAD8F58-50E6-4A60-819B-C60CC62A37E7}" type="slidenum">
              <a:rPr lang="en-US" smtClean="0">
                <a:solidFill>
                  <a:prstClr val="white">
                    <a:tint val="75000"/>
                  </a:prstClr>
                </a:solidFill>
              </a:rPr>
              <a:pPr/>
              <a:t>‹#›</a:t>
            </a:fld>
            <a:endParaRPr lang="en-US">
              <a:solidFill>
                <a:prstClr val="white">
                  <a:tint val="75000"/>
                </a:prstClr>
              </a:solidFill>
            </a:endParaRPr>
          </a:p>
        </p:txBody>
      </p:sp>
      <p:sp>
        <p:nvSpPr>
          <p:cNvPr id="10" name="Text Placeholder 3"/>
          <p:cNvSpPr>
            <a:spLocks noGrp="1"/>
          </p:cNvSpPr>
          <p:nvPr>
            <p:ph type="body" sz="half" idx="2" hasCustomPrompt="1"/>
          </p:nvPr>
        </p:nvSpPr>
        <p:spPr>
          <a:xfrm>
            <a:off x="2179916" y="4613563"/>
            <a:ext cx="8753763" cy="1413493"/>
          </a:xfrm>
        </p:spPr>
        <p:txBody>
          <a:bodyPr anchor="t">
            <a:normAutofit/>
          </a:bodyPr>
          <a:lstStyle>
            <a:lvl1pPr marL="0" indent="0">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enter caption.</a:t>
            </a:r>
          </a:p>
        </p:txBody>
      </p:sp>
      <p:sp>
        <p:nvSpPr>
          <p:cNvPr id="12" name="TextBox 11"/>
          <p:cNvSpPr txBox="1"/>
          <p:nvPr/>
        </p:nvSpPr>
        <p:spPr>
          <a:xfrm>
            <a:off x="1503410" y="1648495"/>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r>
              <a:rPr lang="en-US" dirty="0" smtClean="0">
                <a:solidFill>
                  <a:srgbClr val="D15845">
                    <a:lumMod val="50000"/>
                  </a:srgbClr>
                </a:solidFill>
              </a:rPr>
              <a:t>“</a:t>
            </a:r>
            <a:endParaRPr lang="en-US" dirty="0">
              <a:solidFill>
                <a:srgbClr val="D15845">
                  <a:lumMod val="50000"/>
                </a:srgbClr>
              </a:solidFill>
            </a:endParaRPr>
          </a:p>
        </p:txBody>
      </p:sp>
      <p:sp>
        <p:nvSpPr>
          <p:cNvPr id="15" name="TextBox 14"/>
          <p:cNvSpPr txBox="1"/>
          <p:nvPr/>
        </p:nvSpPr>
        <p:spPr>
          <a:xfrm>
            <a:off x="10746100" y="3291029"/>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r>
              <a:rPr lang="en-US" dirty="0" smtClean="0">
                <a:solidFill>
                  <a:srgbClr val="D15845">
                    <a:lumMod val="50000"/>
                  </a:srgbClr>
                </a:solidFill>
              </a:rPr>
              <a:t>”</a:t>
            </a:r>
            <a:endParaRPr lang="en-US" dirty="0">
              <a:solidFill>
                <a:srgbClr val="D15845">
                  <a:lumMod val="50000"/>
                </a:srgbClr>
              </a:solidFill>
            </a:endParaRPr>
          </a:p>
        </p:txBody>
      </p:sp>
    </p:spTree>
    <p:extLst>
      <p:ext uri="{BB962C8B-B14F-4D97-AF65-F5344CB8AC3E}">
        <p14:creationId xmlns:p14="http://schemas.microsoft.com/office/powerpoint/2010/main" val="3953690524"/>
      </p:ext>
    </p:extLst>
  </p:cSld>
  <p:clrMapOvr>
    <a:masterClrMapping/>
  </p:clrMapOvr>
  <p:transition spd="slow">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506071" y="0"/>
            <a:ext cx="10588698" cy="1188720"/>
          </a:xfrm>
        </p:spPr>
        <p:txBody>
          <a:bodyPr vert="horz" lIns="91440" tIns="45720" rIns="91440" bIns="45720" rtlCol="0" anchor="ctr">
            <a:normAutofit/>
          </a:bodyPr>
          <a:lstStyle>
            <a:lvl1pPr>
              <a:defRPr lang="en-US" dirty="0">
                <a:latin typeface="Verdana" panose="020B0604030504040204" pitchFamily="34" charset="0"/>
                <a:ea typeface="Verdana" panose="020B0604030504040204" pitchFamily="34" charset="0"/>
                <a:cs typeface="Verdana" panose="020B0604030504040204" pitchFamily="34" charset="0"/>
              </a:defRPr>
            </a:lvl1pPr>
          </a:lstStyle>
          <a:p>
            <a:pPr lvl="0"/>
            <a:r>
              <a:rPr lang="en-US" dirty="0" smtClean="0"/>
              <a:t>Click to edit Master title style  </a:t>
            </a:r>
            <a:endParaRPr lang="en-US" dirty="0"/>
          </a:p>
        </p:txBody>
      </p:sp>
      <p:sp>
        <p:nvSpPr>
          <p:cNvPr id="3" name="Content Placeholder 2"/>
          <p:cNvSpPr>
            <a:spLocks noGrp="1"/>
          </p:cNvSpPr>
          <p:nvPr>
            <p:ph idx="1"/>
          </p:nvPr>
        </p:nvSpPr>
        <p:spPr>
          <a:xfrm>
            <a:off x="2074225" y="1817225"/>
            <a:ext cx="9508175" cy="4308938"/>
          </a:xfrm>
          <a:prstGeom prst="rect">
            <a:avLst/>
          </a:prstGeom>
        </p:spPr>
        <p:txBody>
          <a:bodyPr vert="horz" lIns="91440" tIns="45720" rIns="91440" bIns="45720" rtlCol="0">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dirty="0"/>
          </a:p>
        </p:txBody>
      </p:sp>
      <p:sp>
        <p:nvSpPr>
          <p:cNvPr id="9"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F6256D38-0405-4CE4-A2A4-B1F49A27DF9C}" type="datetime1">
              <a:rPr lang="en-US" smtClean="0"/>
              <a:pPr/>
              <a:t>9/10/2017</a:t>
            </a:fld>
            <a:endParaRPr lang="en-US" dirty="0"/>
          </a:p>
        </p:txBody>
      </p:sp>
      <p:sp>
        <p:nvSpPr>
          <p:cNvPr id="10"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dirty="0" smtClean="0"/>
              <a:t>Footer text goes here</a:t>
            </a:r>
            <a:endParaRPr lang="en-US" dirty="0"/>
          </a:p>
        </p:txBody>
      </p:sp>
    </p:spTree>
    <p:extLst>
      <p:ext uri="{BB962C8B-B14F-4D97-AF65-F5344CB8AC3E}">
        <p14:creationId xmlns:p14="http://schemas.microsoft.com/office/powerpoint/2010/main" val="91380455"/>
      </p:ext>
    </p:extLst>
  </p:cSld>
  <p:clrMapOvr>
    <a:masterClrMapping/>
  </p:clrMapOvr>
  <p:transition spd="slow">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2">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622767" y="3398293"/>
            <a:ext cx="8423564" cy="1738151"/>
          </a:xfrm>
          <a:noFill/>
        </p:spPr>
        <p:txBody>
          <a:bodyPr vert="horz" lIns="91440" tIns="45720" rIns="91440" bIns="45720" rtlCol="0" anchor="t">
            <a:noAutofit/>
            <a:scene3d>
              <a:camera prst="orthographicFront"/>
              <a:lightRig rig="soft" dir="t">
                <a:rot lat="0" lon="0" rev="10800000"/>
              </a:lightRig>
            </a:scene3d>
            <a:sp3d>
              <a:bevelT w="27940" h="12700"/>
              <a:contourClr>
                <a:srgbClr val="DDDDDD"/>
              </a:contourClr>
            </a:sp3d>
          </a:bodyPr>
          <a:lstStyle>
            <a:lvl1pPr>
              <a:defRPr lang="en-US" sz="5400" spc="-150" dirty="0">
                <a:ln w="11430"/>
                <a:solidFill>
                  <a:schemeClr val="bg1"/>
                </a:solidFill>
                <a:effectLst>
                  <a:outerShdw blurRad="50800" dist="38100" dir="2700000" algn="tl" rotWithShape="0">
                    <a:prstClr val="black">
                      <a:alpha val="70000"/>
                    </a:prstClr>
                  </a:outerShdw>
                </a:effectLst>
                <a:latin typeface="Verdana" panose="020B0604030504040204" pitchFamily="34" charset="0"/>
                <a:ea typeface="Verdana" panose="020B0604030504040204" pitchFamily="34" charset="0"/>
                <a:cs typeface="Verdana" panose="020B0604030504040204" pitchFamily="34" charset="0"/>
              </a:defRPr>
            </a:lvl1pPr>
          </a:lstStyle>
          <a:p>
            <a:pPr lvl="0"/>
            <a:r>
              <a:rPr lang="en-US" dirty="0" smtClean="0"/>
              <a:t>Click to Edit Title</a:t>
            </a:r>
            <a:endParaRPr lang="en-US" dirty="0"/>
          </a:p>
        </p:txBody>
      </p:sp>
      <p:sp>
        <p:nvSpPr>
          <p:cNvPr id="3" name="Text Placeholder 2"/>
          <p:cNvSpPr>
            <a:spLocks noGrp="1"/>
          </p:cNvSpPr>
          <p:nvPr>
            <p:ph type="body" idx="1"/>
          </p:nvPr>
        </p:nvSpPr>
        <p:spPr>
          <a:xfrm>
            <a:off x="3634056" y="5170534"/>
            <a:ext cx="8404196" cy="477357"/>
          </a:xfrm>
          <a:prstGeom prst="rect">
            <a:avLst/>
          </a:prstGeom>
        </p:spPr>
        <p:txBody>
          <a:bodyPr vert="horz" lIns="91440" tIns="45720" rIns="91440" bIns="45720" rtlCol="0" anchor="t">
            <a:normAutofit/>
            <a:scene3d>
              <a:camera prst="orthographicFront"/>
              <a:lightRig rig="soft" dir="t">
                <a:rot lat="0" lon="0" rev="10800000"/>
              </a:lightRig>
            </a:scene3d>
            <a:sp3d>
              <a:bevelT w="27940" h="12700"/>
              <a:contourClr>
                <a:srgbClr val="DDDDDD"/>
              </a:contourClr>
            </a:sp3d>
          </a:bodyPr>
          <a:lstStyle>
            <a:lvl1pPr marL="0" indent="0">
              <a:buFontTx/>
              <a:buNone/>
              <a:defRPr lang="en-US" sz="3200" b="1" cap="none" spc="0" dirty="0" smtClean="0">
                <a:ln w="11430"/>
                <a:solidFill>
                  <a:schemeClr val="bg1"/>
                </a:solidFill>
                <a:effectLst>
                  <a:outerShdw blurRad="38100" dist="38100" dir="2700000" algn="tl">
                    <a:srgbClr val="000000">
                      <a:alpha val="84000"/>
                    </a:srgbClr>
                  </a:outerShdw>
                </a:effectLst>
                <a:latin typeface="Verdana" panose="020B0604030504040204" pitchFamily="34" charset="0"/>
                <a:ea typeface="Verdana" panose="020B0604030504040204" pitchFamily="34" charset="0"/>
                <a:cs typeface="Verdana" panose="020B0604030504040204" pitchFamily="34" charset="0"/>
              </a:defRPr>
            </a:lvl1pPr>
          </a:lstStyle>
          <a:p>
            <a:pPr lvl="0">
              <a:spcBef>
                <a:spcPct val="0"/>
              </a:spcBef>
            </a:pPr>
            <a:r>
              <a:rPr lang="en-US" smtClean="0"/>
              <a:t>Edit Master text styles</a:t>
            </a:r>
          </a:p>
        </p:txBody>
      </p:sp>
      <p:sp>
        <p:nvSpPr>
          <p:cNvPr id="10"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fld id="{27C98126-00D4-4536-8967-EB49841E9AA8}" type="slidenum">
              <a:rPr lang="en-US" smtClean="0">
                <a:solidFill>
                  <a:prstClr val="white"/>
                </a:solidFill>
              </a:rPr>
              <a:pPr/>
              <a:t>‹#›</a:t>
            </a:fld>
            <a:endParaRPr lang="en-US">
              <a:solidFill>
                <a:prstClr val="white"/>
              </a:solidFill>
            </a:endParaRPr>
          </a:p>
        </p:txBody>
      </p:sp>
      <p:sp>
        <p:nvSpPr>
          <p:cNvPr id="11"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chemeClr val="bg1"/>
                </a:solidFill>
              </a:defRPr>
            </a:lvl1pPr>
          </a:lstStyle>
          <a:p>
            <a:fld id="{134DB0C4-BD5D-49AD-AEE6-079F63B18A1A}" type="datetime1">
              <a:rPr lang="en-US" smtClean="0">
                <a:solidFill>
                  <a:prstClr val="white"/>
                </a:solidFill>
              </a:rPr>
              <a:pPr/>
              <a:t>9/10/2017</a:t>
            </a:fld>
            <a:endParaRPr lang="en-US" dirty="0">
              <a:solidFill>
                <a:prstClr val="white"/>
              </a:solidFill>
            </a:endParaRPr>
          </a:p>
        </p:txBody>
      </p:sp>
      <p:sp>
        <p:nvSpPr>
          <p:cNvPr id="12"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chemeClr val="bg1"/>
                </a:solidFill>
              </a:defRPr>
            </a:lvl1pPr>
          </a:lstStyle>
          <a:p>
            <a:r>
              <a:rPr lang="en-US" dirty="0" smtClean="0">
                <a:solidFill>
                  <a:prstClr val="white"/>
                </a:solidFill>
              </a:rPr>
              <a:t>Footer text goes here</a:t>
            </a:r>
            <a:endParaRPr lang="en-US" dirty="0">
              <a:solidFill>
                <a:prstClr val="white"/>
              </a:solidFill>
            </a:endParaRPr>
          </a:p>
        </p:txBody>
      </p:sp>
      <p:sp>
        <p:nvSpPr>
          <p:cNvPr id="17" name="Rectangle 16"/>
          <p:cNvSpPr/>
          <p:nvPr userDrawn="1"/>
        </p:nvSpPr>
        <p:spPr>
          <a:xfrm>
            <a:off x="13671" y="3214931"/>
            <a:ext cx="12188952" cy="64008"/>
          </a:xfrm>
          <a:prstGeom prst="rect">
            <a:avLst/>
          </a:prstGeom>
          <a:solidFill>
            <a:schemeClr val="accent1">
              <a:lumMod val="50000"/>
              <a:alpha val="69804"/>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 name="Rectangle 3"/>
          <p:cNvSpPr/>
          <p:nvPr userDrawn="1"/>
        </p:nvSpPr>
        <p:spPr>
          <a:xfrm>
            <a:off x="0" y="0"/>
            <a:ext cx="12192000" cy="185609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3" name="Picture 12" descr="Screen Clipping"/>
          <p:cNvPicPr>
            <a:picLocks noChangeAspect="1"/>
          </p:cNvPicPr>
          <p:nvPr userDrawn="1"/>
        </p:nvPicPr>
        <p:blipFill rotWithShape="1">
          <a:blip r:embed="rId2" cstate="print">
            <a:extLst>
              <a:ext uri="{28A0092B-C50C-407E-A947-70E740481C1C}">
                <a14:useLocalDpi xmlns:a14="http://schemas.microsoft.com/office/drawing/2010/main" val="0"/>
              </a:ext>
            </a:extLst>
          </a:blip>
          <a:srcRect l="6702" t="3884" r="8723" b="5263"/>
          <a:stretch/>
        </p:blipFill>
        <p:spPr>
          <a:xfrm>
            <a:off x="-613054" y="-401830"/>
            <a:ext cx="3644901" cy="3643823"/>
          </a:xfrm>
          <a:prstGeom prst="ellipse">
            <a:avLst/>
          </a:prstGeom>
          <a:effectLst>
            <a:reflection blurRad="6350" stA="50000" endA="300" endPos="55000" dir="5400000" sy="-100000" algn="bl" rotWithShape="0"/>
          </a:effectLst>
        </p:spPr>
      </p:pic>
    </p:spTree>
    <p:extLst>
      <p:ext uri="{BB962C8B-B14F-4D97-AF65-F5344CB8AC3E}">
        <p14:creationId xmlns:p14="http://schemas.microsoft.com/office/powerpoint/2010/main" val="2479715154"/>
      </p:ext>
    </p:extLst>
  </p:cSld>
  <p:clrMapOvr>
    <a:masterClrMapping/>
  </p:clrMapOvr>
  <p:transition spd="slow">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06071" y="0"/>
            <a:ext cx="10573266" cy="1188720"/>
          </a:xfrm>
        </p:spPr>
        <p:txBody>
          <a:bodyPr/>
          <a:lstStyle>
            <a:lvl1pPr>
              <a:defRPr>
                <a:latin typeface="Verdana" panose="020B0604030504040204" pitchFamily="34" charset="0"/>
                <a:ea typeface="Verdana" panose="020B0604030504040204" pitchFamily="34" charset="0"/>
                <a:cs typeface="Verdana" panose="020B0604030504040204" pitchFamily="34" charset="0"/>
              </a:defRPr>
            </a:lvl1pPr>
          </a:lstStyle>
          <a:p>
            <a:r>
              <a:rPr lang="en-US" smtClean="0"/>
              <a:t>Click to edit Master title style</a:t>
            </a:r>
            <a:endParaRPr lang="en-US" dirty="0"/>
          </a:p>
        </p:txBody>
      </p:sp>
      <p:sp>
        <p:nvSpPr>
          <p:cNvPr id="9" name="Text Placeholder 8"/>
          <p:cNvSpPr>
            <a:spLocks noGrp="1"/>
          </p:cNvSpPr>
          <p:nvPr>
            <p:ph type="body" sz="quarter" idx="13"/>
          </p:nvPr>
        </p:nvSpPr>
        <p:spPr>
          <a:xfrm>
            <a:off x="1539943" y="1828215"/>
            <a:ext cx="4846320" cy="4285073"/>
          </a:xfrm>
        </p:spPr>
        <p:txBody>
          <a:bodyPr/>
          <a:lstStyle>
            <a:lvl1pPr marL="274320" indent="-274320">
              <a:buFont typeface="Arial" pitchFamily="34" charset="0"/>
              <a:buChar char="•"/>
              <a:tabLst>
                <a:tab pos="274320" algn="l"/>
              </a:tabLst>
              <a:defRPr b="0"/>
            </a:lvl1pPr>
            <a:lvl2pPr marL="742950" indent="-285750">
              <a:buFont typeface="Arial" pitchFamily="34" charset="0"/>
              <a:buChar char="•"/>
              <a:defRPr/>
            </a:lvl2pPr>
            <a:lvl3pPr marL="1143000" indent="-228600">
              <a:buFont typeface="Arial" pitchFamily="34" charset="0"/>
              <a:buChar char="•"/>
              <a:defRPr/>
            </a:lvl3pPr>
            <a:lvl4pPr marL="1600200" indent="-228600">
              <a:buFont typeface="Arial" pitchFamily="34" charset="0"/>
              <a:buChar char="•"/>
              <a:defRPr/>
            </a:lvl4pPr>
            <a:lvl5pPr marL="2057400" indent="-228600">
              <a:buFont typeface="Arial" pitchFamily="34" charset="0"/>
              <a:buChar char="•"/>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4"/>
          </p:nvPr>
        </p:nvSpPr>
        <p:spPr>
          <a:xfrm>
            <a:off x="6748883" y="1828800"/>
            <a:ext cx="4846320" cy="4295601"/>
          </a:xfrm>
        </p:spPr>
        <p:txBody>
          <a:bodyPr/>
          <a:lstStyle>
            <a:lvl1pPr marL="274320" indent="-274320">
              <a:buFont typeface="Arial" pitchFamily="34" charset="0"/>
              <a:buChar char="•"/>
              <a:defRPr b="0"/>
            </a:lvl1pPr>
            <a:lvl2pPr marL="742950" indent="-285750">
              <a:buFont typeface="Arial" pitchFamily="34" charset="0"/>
              <a:buChar char="•"/>
              <a:defRPr/>
            </a:lvl2pPr>
            <a:lvl3pPr marL="1143000" indent="-228600">
              <a:buFont typeface="Arial" pitchFamily="34" charset="0"/>
              <a:buChar char="•"/>
              <a:defRPr/>
            </a:lvl3pPr>
            <a:lvl4pPr marL="1600200" indent="-228600">
              <a:buFont typeface="Arial" pitchFamily="34" charset="0"/>
              <a:buChar char="•"/>
              <a:defRPr/>
            </a:lvl4pPr>
            <a:lvl5pPr marL="2057400" indent="-228600">
              <a:buFont typeface="Arial" pitchFamily="34" charset="0"/>
              <a:buChar char="•"/>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dirty="0"/>
          </a:p>
        </p:txBody>
      </p:sp>
      <p:sp>
        <p:nvSpPr>
          <p:cNvPr id="10"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B33742F2-6D99-486D-8848-CD9D61A3147F}" type="datetime1">
              <a:rPr lang="en-US" smtClean="0"/>
              <a:pPr/>
              <a:t>9/10/2017</a:t>
            </a:fld>
            <a:endParaRPr lang="en-US" dirty="0"/>
          </a:p>
        </p:txBody>
      </p:sp>
      <p:sp>
        <p:nvSpPr>
          <p:cNvPr id="12"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dirty="0" smtClean="0"/>
              <a:t>Footer text goes here</a:t>
            </a:r>
            <a:endParaRPr lang="en-US" dirty="0"/>
          </a:p>
        </p:txBody>
      </p:sp>
    </p:spTree>
    <p:extLst>
      <p:ext uri="{BB962C8B-B14F-4D97-AF65-F5344CB8AC3E}">
        <p14:creationId xmlns:p14="http://schemas.microsoft.com/office/powerpoint/2010/main" val="1651462506"/>
      </p:ext>
    </p:extLst>
  </p:cSld>
  <p:clrMapOvr>
    <a:masterClrMapping/>
  </p:clrMapOvr>
  <p:transition spd="slow">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06071" y="0"/>
            <a:ext cx="10573266" cy="1188720"/>
          </a:xfrm>
        </p:spPr>
        <p:txBody>
          <a:bodyPr/>
          <a:lstStyle>
            <a:lvl1pPr>
              <a:defRPr>
                <a:latin typeface="Verdana" panose="020B0604030504040204" pitchFamily="34" charset="0"/>
                <a:ea typeface="Verdana" panose="020B0604030504040204" pitchFamily="34" charset="0"/>
                <a:cs typeface="Verdana" panose="020B0604030504040204" pitchFamily="34"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1632301" y="1836055"/>
            <a:ext cx="4846320" cy="639762"/>
          </a:xfrm>
          <a:prstGeom prst="rect">
            <a:avLst/>
          </a:prstGeom>
          <a:solidFill>
            <a:schemeClr val="tx2">
              <a:lumMod val="75000"/>
            </a:schemeClr>
          </a:solidFill>
        </p:spPr>
        <p:style>
          <a:lnRef idx="0">
            <a:schemeClr val="accent5"/>
          </a:lnRef>
          <a:fillRef idx="3">
            <a:schemeClr val="accent5"/>
          </a:fillRef>
          <a:effectRef idx="3">
            <a:schemeClr val="accent5"/>
          </a:effectRef>
          <a:fontRef idx="none"/>
        </p:style>
        <p:txBody>
          <a:bodyPr anchor="b">
            <a:normAutofit/>
          </a:bodyPr>
          <a:lstStyle>
            <a:lvl1pPr marL="0" inden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5" name="Text Placeholder 4"/>
          <p:cNvSpPr>
            <a:spLocks noGrp="1"/>
          </p:cNvSpPr>
          <p:nvPr>
            <p:ph type="body" sz="quarter" idx="3"/>
          </p:nvPr>
        </p:nvSpPr>
        <p:spPr>
          <a:xfrm>
            <a:off x="6850087" y="1836055"/>
            <a:ext cx="4846320" cy="639762"/>
          </a:xfrm>
          <a:prstGeom prst="rect">
            <a:avLst/>
          </a:prstGeom>
          <a:solidFill>
            <a:schemeClr val="tx2">
              <a:lumMod val="75000"/>
            </a:schemeClr>
          </a:solidFill>
        </p:spPr>
        <p:style>
          <a:lnRef idx="0">
            <a:schemeClr val="accent5"/>
          </a:lnRef>
          <a:fillRef idx="3">
            <a:schemeClr val="accent5"/>
          </a:fillRef>
          <a:effectRef idx="3">
            <a:schemeClr val="accent5"/>
          </a:effectRef>
          <a:fontRef idx="none"/>
        </p:style>
        <p:txBody>
          <a:bodyPr anchor="b"/>
          <a:lstStyle>
            <a:lvl1pPr marL="0" indent="0">
              <a:buNone/>
              <a:defRPr sz="20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1" name="Text Placeholder 10"/>
          <p:cNvSpPr>
            <a:spLocks noGrp="1"/>
          </p:cNvSpPr>
          <p:nvPr>
            <p:ph type="body" sz="quarter" idx="13"/>
          </p:nvPr>
        </p:nvSpPr>
        <p:spPr>
          <a:xfrm>
            <a:off x="1632301" y="2480581"/>
            <a:ext cx="4846320" cy="3781324"/>
          </a:xfrm>
        </p:spPr>
        <p:txBody>
          <a:bodyPr/>
          <a:lstStyle>
            <a:lvl1pPr>
              <a:defRPr sz="2400" b="0"/>
            </a:lvl1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Text Placeholder 12"/>
          <p:cNvSpPr>
            <a:spLocks noGrp="1"/>
          </p:cNvSpPr>
          <p:nvPr>
            <p:ph type="body" sz="quarter" idx="14"/>
          </p:nvPr>
        </p:nvSpPr>
        <p:spPr>
          <a:xfrm>
            <a:off x="6850087" y="2480581"/>
            <a:ext cx="4846320" cy="3756909"/>
          </a:xfrm>
        </p:spPr>
        <p:txBody>
          <a:bodyPr/>
          <a:lstStyle>
            <a:lvl1pPr>
              <a:defRPr sz="2400" b="0"/>
            </a:lvl1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dirty="0"/>
          </a:p>
        </p:txBody>
      </p:sp>
      <p:sp>
        <p:nvSpPr>
          <p:cNvPr id="12"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1FF48EFD-E125-49CB-A514-2A51628F9FEC}" type="datetime1">
              <a:rPr lang="en-US" smtClean="0"/>
              <a:pPr/>
              <a:t>9/10/2017</a:t>
            </a:fld>
            <a:endParaRPr lang="en-US"/>
          </a:p>
        </p:txBody>
      </p:sp>
      <p:sp>
        <p:nvSpPr>
          <p:cNvPr id="14" name="Footer Placeholder 4"/>
          <p:cNvSpPr>
            <a:spLocks noGrp="1"/>
          </p:cNvSpPr>
          <p:nvPr>
            <p:ph type="ftr" sz="quarter" idx="15"/>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dirty="0" smtClean="0"/>
              <a:t>Footer text goes here</a:t>
            </a:r>
            <a:endParaRPr lang="en-US" dirty="0"/>
          </a:p>
        </p:txBody>
      </p:sp>
    </p:spTree>
    <p:extLst>
      <p:ext uri="{BB962C8B-B14F-4D97-AF65-F5344CB8AC3E}">
        <p14:creationId xmlns:p14="http://schemas.microsoft.com/office/powerpoint/2010/main" val="5983329"/>
      </p:ext>
    </p:extLst>
  </p:cSld>
  <p:clrMapOvr>
    <a:masterClrMapping/>
  </p:clrMapOvr>
  <p:transition spd="slow">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19518" y="0"/>
            <a:ext cx="10661922" cy="1188720"/>
          </a:xfrm>
        </p:spPr>
        <p:txBody>
          <a:bodyPr vert="horz" lIns="91440" tIns="45720" rIns="91440" bIns="45720" rtlCol="0" anchor="ctr">
            <a:normAutofit/>
          </a:bodyPr>
          <a:lstStyle>
            <a:lvl1pPr>
              <a:defRPr lang="en-US">
                <a:latin typeface="Verdana" panose="020B0604030504040204" pitchFamily="34" charset="0"/>
                <a:ea typeface="Verdana" panose="020B0604030504040204" pitchFamily="34" charset="0"/>
                <a:cs typeface="Verdana" panose="020B0604030504040204" pitchFamily="34" charset="0"/>
              </a:defRPr>
            </a:lvl1pPr>
          </a:lstStyle>
          <a:p>
            <a:pPr lvl="0"/>
            <a:r>
              <a:rPr lang="en-US" smtClean="0"/>
              <a:t>Click to edit Master title style</a:t>
            </a:r>
            <a:endParaRPr lang="en-US" dirty="0"/>
          </a:p>
        </p:txBody>
      </p:sp>
      <p:sp>
        <p:nvSpPr>
          <p:cNvPr id="6"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a:p>
        </p:txBody>
      </p:sp>
      <p:sp>
        <p:nvSpPr>
          <p:cNvPr id="7"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01B7A4E9-8F28-416E-AB9B-6B37F91A72C0}" type="datetime1">
              <a:rPr lang="en-US" smtClean="0"/>
              <a:pPr/>
              <a:t>9/10/2017</a:t>
            </a:fld>
            <a:endParaRPr lang="en-US"/>
          </a:p>
        </p:txBody>
      </p:sp>
      <p:sp>
        <p:nvSpPr>
          <p:cNvPr id="8"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smtClean="0"/>
              <a:t>Footer text goes here</a:t>
            </a:r>
            <a:endParaRPr lang="en-US" dirty="0"/>
          </a:p>
        </p:txBody>
      </p:sp>
    </p:spTree>
    <p:extLst>
      <p:ext uri="{BB962C8B-B14F-4D97-AF65-F5344CB8AC3E}">
        <p14:creationId xmlns:p14="http://schemas.microsoft.com/office/powerpoint/2010/main" val="3202189207"/>
      </p:ext>
    </p:extLst>
  </p:cSld>
  <p:clrMapOvr>
    <a:masterClrMapping/>
  </p:clrMapOvr>
  <p:transition spd="slow">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p:cNvSpPr>
            <a:spLocks noGrp="1"/>
          </p:cNvSpPr>
          <p:nvPr>
            <p:ph type="sldNum" sz="quarter" idx="4"/>
          </p:nvPr>
        </p:nvSpPr>
        <p:spPr>
          <a:xfrm>
            <a:off x="10946684" y="6303097"/>
            <a:ext cx="1219200" cy="274320"/>
          </a:xfrm>
          <a:prstGeom prst="rect">
            <a:avLst/>
          </a:prstGeom>
        </p:spPr>
        <p:txBody>
          <a:bodyPr vert="horz" lIns="91440" tIns="45720" rIns="91440" bIns="45720" rtlCol="0" anchor="ctr"/>
          <a:lstStyle>
            <a:lvl1pPr algn="r">
              <a:defRPr sz="1200">
                <a:solidFill>
                  <a:sysClr val="windowText" lastClr="000000"/>
                </a:solidFill>
              </a:defRPr>
            </a:lvl1pPr>
          </a:lstStyle>
          <a:p>
            <a:fld id="{27C98126-00D4-4536-8967-EB49841E9AA8}" type="slidenum">
              <a:rPr lang="en-US" smtClean="0"/>
              <a:pPr/>
              <a:t>‹#›</a:t>
            </a:fld>
            <a:endParaRPr lang="en-US"/>
          </a:p>
        </p:txBody>
      </p:sp>
      <p:sp>
        <p:nvSpPr>
          <p:cNvPr id="6" name="Date Placeholder 3"/>
          <p:cNvSpPr>
            <a:spLocks noGrp="1"/>
          </p:cNvSpPr>
          <p:nvPr>
            <p:ph type="dt" sz="half" idx="2"/>
          </p:nvPr>
        </p:nvSpPr>
        <p:spPr>
          <a:xfrm>
            <a:off x="5171606" y="6303097"/>
            <a:ext cx="1848789" cy="274320"/>
          </a:xfrm>
          <a:prstGeom prst="rect">
            <a:avLst/>
          </a:prstGeom>
        </p:spPr>
        <p:txBody>
          <a:bodyPr vert="horz" lIns="91440" tIns="45720" rIns="91440" bIns="45720" rtlCol="0" anchor="ctr"/>
          <a:lstStyle>
            <a:lvl1pPr algn="l">
              <a:defRPr sz="1200">
                <a:solidFill>
                  <a:sysClr val="windowText" lastClr="000000"/>
                </a:solidFill>
              </a:defRPr>
            </a:lvl1pPr>
          </a:lstStyle>
          <a:p>
            <a:fld id="{BD424CD5-80D2-4112-9AE5-01B02260C8E8}" type="datetime1">
              <a:rPr lang="en-US" smtClean="0"/>
              <a:pPr/>
              <a:t>9/10/2017</a:t>
            </a:fld>
            <a:endParaRPr lang="en-US"/>
          </a:p>
        </p:txBody>
      </p:sp>
      <p:sp>
        <p:nvSpPr>
          <p:cNvPr id="7"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defRPr>
            </a:lvl1pPr>
          </a:lstStyle>
          <a:p>
            <a:r>
              <a:rPr lang="en-US" smtClean="0"/>
              <a:t>Footer text goes here</a:t>
            </a:r>
            <a:endParaRPr lang="en-US" dirty="0"/>
          </a:p>
        </p:txBody>
      </p:sp>
    </p:spTree>
    <p:extLst>
      <p:ext uri="{BB962C8B-B14F-4D97-AF65-F5344CB8AC3E}">
        <p14:creationId xmlns:p14="http://schemas.microsoft.com/office/powerpoint/2010/main" val="2017888301"/>
      </p:ext>
    </p:extLst>
  </p:cSld>
  <p:clrMapOvr>
    <a:masterClrMapping/>
  </p:clrMapOvr>
  <p:transition spd="slow">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52491" y="1447800"/>
            <a:ext cx="9939931" cy="1371600"/>
          </a:xfrm>
        </p:spPr>
        <p:txBody>
          <a:bodyPr anchor="b"/>
          <a:lstStyle>
            <a:lvl1pPr algn="l">
              <a:defRPr sz="4400" b="1">
                <a:solidFill>
                  <a:schemeClr val="accent5">
                    <a:lumMod val="50000"/>
                  </a:schemeClr>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t>Click to edit </a:t>
            </a:r>
            <a:br>
              <a:rPr lang="en-US" dirty="0" smtClean="0"/>
            </a:br>
            <a:r>
              <a:rPr lang="en-US" dirty="0" smtClean="0"/>
              <a:t>Master title style</a:t>
            </a:r>
            <a:endParaRPr lang="en-US" dirty="0"/>
          </a:p>
        </p:txBody>
      </p:sp>
      <p:sp>
        <p:nvSpPr>
          <p:cNvPr id="3" name="Content Placeholder 2"/>
          <p:cNvSpPr>
            <a:spLocks noGrp="1"/>
          </p:cNvSpPr>
          <p:nvPr>
            <p:ph idx="1"/>
          </p:nvPr>
        </p:nvSpPr>
        <p:spPr>
          <a:xfrm>
            <a:off x="5282154" y="3129280"/>
            <a:ext cx="6310267" cy="2890520"/>
          </a:xfrm>
        </p:spPr>
        <p:txBody>
          <a:bodyPr anchor="t">
            <a:normAutofit/>
          </a:bodyPr>
          <a:lstStyle>
            <a:lvl1pPr>
              <a:defRPr sz="2400"/>
            </a:lvl1pPr>
            <a:lvl2pPr>
              <a:defRPr sz="2000"/>
            </a:lvl2pPr>
            <a:lvl3pPr>
              <a:defRPr sz="1800"/>
            </a:lvl3pPr>
            <a:lvl4pPr>
              <a:defRPr sz="1600"/>
            </a:lvl4pPr>
            <a:lvl5pPr>
              <a:defRPr sz="16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652492" y="3129280"/>
            <a:ext cx="3401063" cy="2895599"/>
          </a:xfrm>
        </p:spPr>
        <p:txBody>
          <a:bodyPr>
            <a:normAutofit/>
          </a:bodyPr>
          <a:lstStyle>
            <a:lvl1pPr marL="0" indent="0">
              <a:buNone/>
              <a:defRPr sz="2400" b="1"/>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DDA6ECE4-C18C-4628-9F42-120CDEDA8D7D}" type="datetime1">
              <a:rPr lang="en-US" smtClean="0">
                <a:solidFill>
                  <a:prstClr val="black">
                    <a:alpha val="60000"/>
                  </a:prstClr>
                </a:solidFill>
              </a:rPr>
              <a:pPr/>
              <a:t>9/10/2017</a:t>
            </a:fld>
            <a:endParaRPr lang="en-US" dirty="0">
              <a:solidFill>
                <a:prstClr val="black">
                  <a:alpha val="60000"/>
                </a:prstClr>
              </a:solidFill>
            </a:endParaRPr>
          </a:p>
        </p:txBody>
      </p:sp>
      <p:sp>
        <p:nvSpPr>
          <p:cNvPr id="5" name="Footer Placeholder 5"/>
          <p:cNvSpPr>
            <a:spLocks noGrp="1"/>
          </p:cNvSpPr>
          <p:nvPr>
            <p:ph type="ftr" sz="quarter" idx="11"/>
          </p:nvPr>
        </p:nvSpPr>
        <p:spPr/>
        <p:txBody>
          <a:bodyPr/>
          <a:lstStyle/>
          <a:p>
            <a:r>
              <a:rPr lang="en-US" smtClean="0">
                <a:solidFill>
                  <a:prstClr val="black">
                    <a:alpha val="60000"/>
                  </a:prstClr>
                </a:solidFill>
              </a:rPr>
              <a:t>Footer text goes here</a:t>
            </a:r>
            <a:endParaRPr lang="en-US">
              <a:solidFill>
                <a:prstClr val="black">
                  <a:alpha val="60000"/>
                </a:prstClr>
              </a:solidFill>
            </a:endParaRPr>
          </a:p>
        </p:txBody>
      </p:sp>
      <p:sp>
        <p:nvSpPr>
          <p:cNvPr id="6" name="Slide Number Placeholder 6"/>
          <p:cNvSpPr>
            <a:spLocks noGrp="1"/>
          </p:cNvSpPr>
          <p:nvPr>
            <p:ph type="sldNum" sz="quarter" idx="12"/>
          </p:nvPr>
        </p:nvSpPr>
        <p:spPr/>
        <p:txBody>
          <a:bodyPr/>
          <a:lstStyle/>
          <a:p>
            <a:fld id="{4FAD8F58-50E6-4A60-819B-C60CC62A37E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806557748"/>
      </p:ext>
    </p:extLst>
  </p:cSld>
  <p:clrMapOvr>
    <a:masterClrMapping/>
  </p:clrMapOvr>
  <p:transition spd="slow">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11105" y="1881086"/>
            <a:ext cx="5092906" cy="1371600"/>
          </a:xfrm>
        </p:spPr>
        <p:txBody>
          <a:bodyPr anchor="b">
            <a:normAutofit/>
          </a:bodyPr>
          <a:lstStyle>
            <a:lvl1pPr algn="l">
              <a:defRPr sz="4000" b="1">
                <a:solidFill>
                  <a:schemeClr val="accent5">
                    <a:lumMod val="50000"/>
                  </a:schemeClr>
                </a:solidFill>
                <a:effectLst/>
                <a:latin typeface="Verdana" panose="020B0604030504040204" pitchFamily="34" charset="0"/>
                <a:ea typeface="Verdana" panose="020B0604030504040204" pitchFamily="34" charset="0"/>
                <a:cs typeface="Verdana" panose="020B0604030504040204" pitchFamily="34" charset="0"/>
              </a:defRPr>
            </a:lvl1pPr>
          </a:lstStyle>
          <a:p>
            <a:r>
              <a:rPr lang="en-US" smtClean="0"/>
              <a:t>Click to edit Master title style</a:t>
            </a:r>
            <a:endParaRPr lang="en-US" dirty="0"/>
          </a:p>
        </p:txBody>
      </p:sp>
      <p:sp>
        <p:nvSpPr>
          <p:cNvPr id="3" name="Picture Placeholder 2"/>
          <p:cNvSpPr>
            <a:spLocks noGrp="1"/>
          </p:cNvSpPr>
          <p:nvPr>
            <p:ph type="pic" idx="1"/>
          </p:nvPr>
        </p:nvSpPr>
        <p:spPr>
          <a:xfrm>
            <a:off x="7716029" y="887506"/>
            <a:ext cx="3200400" cy="4572000"/>
          </a:xfrm>
          <a:prstGeom prst="roundRect">
            <a:avLst>
              <a:gd name="adj" fmla="val 1858"/>
            </a:avLst>
          </a:prstGeom>
          <a:effectLst>
            <a:outerShdw blurRad="50800" dist="50800" dir="5400000" algn="tl" rotWithShape="0">
              <a:srgbClr val="000000">
                <a:alpha val="43000"/>
              </a:srgbClr>
            </a:outerShdw>
          </a:effectLst>
        </p:spPr>
        <p:txBody>
          <a:bodyPr anchor="ctr">
            <a:normAutofit/>
          </a:bodyPr>
          <a:lstStyle>
            <a:lvl1pPr marL="0" indent="0" algn="ctr">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612152" y="3684494"/>
            <a:ext cx="5084979" cy="1371600"/>
          </a:xfrm>
        </p:spPr>
        <p:txBody>
          <a:bodyPr>
            <a:normAutofit/>
          </a:bodyPr>
          <a:lstStyle>
            <a:lvl1pPr marL="0" indent="0">
              <a:buNone/>
              <a:defRPr sz="2400" b="1"/>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932011B5-C6A9-4901-AE25-FD1E35ACE627}" type="datetime1">
              <a:rPr lang="en-US" smtClean="0">
                <a:solidFill>
                  <a:prstClr val="black">
                    <a:alpha val="60000"/>
                  </a:prstClr>
                </a:solidFill>
              </a:rPr>
              <a:pPr/>
              <a:t>9/10/2017</a:t>
            </a:fld>
            <a:endParaRPr lang="en-US">
              <a:solidFill>
                <a:prstClr val="black">
                  <a:alpha val="60000"/>
                </a:prstClr>
              </a:solidFill>
            </a:endParaRPr>
          </a:p>
        </p:txBody>
      </p:sp>
      <p:sp>
        <p:nvSpPr>
          <p:cNvPr id="6" name="Footer Placeholder 5"/>
          <p:cNvSpPr>
            <a:spLocks noGrp="1"/>
          </p:cNvSpPr>
          <p:nvPr>
            <p:ph type="ftr" sz="quarter" idx="11"/>
          </p:nvPr>
        </p:nvSpPr>
        <p:spPr/>
        <p:txBody>
          <a:bodyPr/>
          <a:lstStyle/>
          <a:p>
            <a:r>
              <a:rPr lang="en-US" smtClean="0">
                <a:solidFill>
                  <a:prstClr val="black">
                    <a:alpha val="60000"/>
                  </a:prstClr>
                </a:solidFill>
              </a:rPr>
              <a:t>Footer text goes here</a:t>
            </a:r>
            <a:endParaRPr lang="en-US">
              <a:solidFill>
                <a:prstClr val="black">
                  <a:alpha val="60000"/>
                </a:prstClr>
              </a:solidFill>
            </a:endParaRPr>
          </a:p>
        </p:txBody>
      </p:sp>
      <p:sp>
        <p:nvSpPr>
          <p:cNvPr id="7" name="Slide Number Placeholder 6"/>
          <p:cNvSpPr>
            <a:spLocks noGrp="1"/>
          </p:cNvSpPr>
          <p:nvPr>
            <p:ph type="sldNum" sz="quarter" idx="12"/>
          </p:nvPr>
        </p:nvSpPr>
        <p:spPr/>
        <p:txBody>
          <a:bodyPr/>
          <a:lstStyle/>
          <a:p>
            <a:fld id="{4FAD8F58-50E6-4A60-819B-C60CC62A37E7}" type="slidenum">
              <a:rPr lang="en-US" smtClean="0">
                <a:solidFill>
                  <a:prstClr val="white">
                    <a:tint val="75000"/>
                  </a:prstClr>
                </a:solidFill>
              </a:rPr>
              <a:pPr/>
              <a:t>‹#›</a:t>
            </a:fld>
            <a:endParaRPr lang="en-US">
              <a:solidFill>
                <a:prstClr val="white">
                  <a:tint val="75000"/>
                </a:prstClr>
              </a:solidFill>
            </a:endParaRPr>
          </a:p>
        </p:txBody>
      </p:sp>
    </p:spTree>
    <p:extLst>
      <p:ext uri="{BB962C8B-B14F-4D97-AF65-F5344CB8AC3E}">
        <p14:creationId xmlns:p14="http://schemas.microsoft.com/office/powerpoint/2010/main" val="1415836373"/>
      </p:ext>
    </p:extLst>
  </p:cSld>
  <p:clrMapOvr>
    <a:masterClrMapping/>
  </p:clrMapOvr>
  <p:transition spd="slow">
    <p:cove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rot="16200000">
            <a:off x="-3246119" y="3246120"/>
            <a:ext cx="6858000" cy="36576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prstClr val="white"/>
                </a:solidFill>
              </a:rPr>
              <a:t>      </a:t>
            </a:r>
            <a:r>
              <a:rPr lang="en-US" dirty="0">
                <a:solidFill>
                  <a:prstClr val="white"/>
                </a:solidFill>
                <a:latin typeface="Verdana" panose="020B0604030504040204" pitchFamily="34" charset="0"/>
                <a:ea typeface="Verdana" panose="020B0604030504040204" pitchFamily="34" charset="0"/>
                <a:cs typeface="Verdana" panose="020B0604030504040204" pitchFamily="34" charset="0"/>
              </a:rPr>
              <a:t>Computing</a:t>
            </a:r>
            <a:r>
              <a:rPr lang="en-US" dirty="0">
                <a:solidFill>
                  <a:prstClr val="white"/>
                </a:solidFill>
              </a:rPr>
              <a:t> Essentials </a:t>
            </a:r>
            <a:r>
              <a:rPr lang="en-US" dirty="0" smtClean="0">
                <a:solidFill>
                  <a:prstClr val="white"/>
                </a:solidFill>
              </a:rPr>
              <a:t>2017</a:t>
            </a:r>
            <a:endParaRPr lang="en-US" dirty="0">
              <a:solidFill>
                <a:prstClr val="white"/>
              </a:solidFill>
            </a:endParaRPr>
          </a:p>
        </p:txBody>
      </p:sp>
      <p:sp>
        <p:nvSpPr>
          <p:cNvPr id="7" name="Rectangle 6"/>
          <p:cNvSpPr/>
          <p:nvPr/>
        </p:nvSpPr>
        <p:spPr bwMode="ltGray">
          <a:xfrm>
            <a:off x="0" y="6583680"/>
            <a:ext cx="12192000" cy="274320"/>
          </a:xfrm>
          <a:prstGeom prst="rect">
            <a:avLst/>
          </a:prstGeom>
          <a:solidFill>
            <a:schemeClr val="tx1">
              <a:lumMod val="75000"/>
              <a:lumOff val="2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r">
              <a:defRPr/>
            </a:pPr>
            <a:r>
              <a:rPr lang="en-US" sz="800" dirty="0">
                <a:solidFill>
                  <a:prstClr val="white"/>
                </a:solidFill>
                <a:latin typeface="Verdana" panose="020B0604030504040204" pitchFamily="34" charset="0"/>
                <a:ea typeface="Verdana" panose="020B0604030504040204" pitchFamily="34" charset="0"/>
                <a:cs typeface="Verdana" panose="020B0604030504040204" pitchFamily="34" charset="0"/>
              </a:rPr>
              <a:t>© </a:t>
            </a:r>
            <a:r>
              <a:rPr lang="en-US" sz="800" dirty="0" smtClean="0">
                <a:solidFill>
                  <a:prstClr val="white"/>
                </a:solidFill>
                <a:latin typeface="Verdana" panose="020B0604030504040204" pitchFamily="34" charset="0"/>
                <a:ea typeface="Verdana" panose="020B0604030504040204" pitchFamily="34" charset="0"/>
                <a:cs typeface="Verdana" panose="020B0604030504040204" pitchFamily="34" charset="0"/>
              </a:rPr>
              <a:t>2017 </a:t>
            </a:r>
            <a:r>
              <a:rPr lang="en-US" sz="800" dirty="0">
                <a:solidFill>
                  <a:prstClr val="white"/>
                </a:solidFill>
                <a:latin typeface="Verdana" panose="020B0604030504040204" pitchFamily="34" charset="0"/>
                <a:ea typeface="Verdana" panose="020B0604030504040204" pitchFamily="34" charset="0"/>
                <a:cs typeface="Verdana" panose="020B0604030504040204" pitchFamily="34" charset="0"/>
              </a:rPr>
              <a:t>by McGraw-Hill Education. This proprietary material solely for authorized instructor use. Not authorized for sale or distribution in any manner. This document may not be copied, scanned, duplicated, forwarded, distributed, or posted on a website, in whole or part.</a:t>
            </a:r>
          </a:p>
        </p:txBody>
      </p:sp>
      <p:sp>
        <p:nvSpPr>
          <p:cNvPr id="4" name="Date Placeholder 3"/>
          <p:cNvSpPr>
            <a:spLocks noGrp="1"/>
          </p:cNvSpPr>
          <p:nvPr>
            <p:ph type="dt" sz="half" idx="2"/>
          </p:nvPr>
        </p:nvSpPr>
        <p:spPr>
          <a:xfrm>
            <a:off x="11036975" y="6022514"/>
            <a:ext cx="1130583" cy="274320"/>
          </a:xfrm>
          <a:prstGeom prst="rect">
            <a:avLst/>
          </a:prstGeom>
        </p:spPr>
        <p:txBody>
          <a:bodyPr vert="horz" lIns="91440" tIns="45720" rIns="91440" bIns="45720" rtlCol="0" anchor="ctr"/>
          <a:lstStyle>
            <a:lvl1pPr algn="r">
              <a:defRPr sz="1200">
                <a:solidFill>
                  <a:sysClr val="windowText" lastClr="000000"/>
                </a:solidFill>
                <a:latin typeface="Verdana" panose="020B0604030504040204" pitchFamily="34" charset="0"/>
                <a:ea typeface="Verdana" panose="020B0604030504040204" pitchFamily="34" charset="0"/>
                <a:cs typeface="Verdana" panose="020B0604030504040204" pitchFamily="34" charset="0"/>
              </a:defRPr>
            </a:lvl1pPr>
          </a:lstStyle>
          <a:p>
            <a:fld id="{74F60C60-2E1F-45C2-9272-67C39C48D034}" type="datetime1">
              <a:rPr lang="en-US" smtClean="0"/>
              <a:pPr/>
              <a:t>9/10/2017</a:t>
            </a:fld>
            <a:endParaRPr lang="en-US"/>
          </a:p>
        </p:txBody>
      </p:sp>
      <p:sp>
        <p:nvSpPr>
          <p:cNvPr id="5" name="Footer Placeholder 4"/>
          <p:cNvSpPr>
            <a:spLocks noGrp="1"/>
          </p:cNvSpPr>
          <p:nvPr>
            <p:ph type="ftr" sz="quarter" idx="3"/>
          </p:nvPr>
        </p:nvSpPr>
        <p:spPr>
          <a:xfrm>
            <a:off x="7066516" y="6303097"/>
            <a:ext cx="3860800" cy="274320"/>
          </a:xfrm>
          <a:prstGeom prst="rect">
            <a:avLst/>
          </a:prstGeom>
        </p:spPr>
        <p:txBody>
          <a:bodyPr vert="horz" lIns="91440" tIns="45720" rIns="91440" bIns="45720" rtlCol="0" anchor="ctr"/>
          <a:lstStyle>
            <a:lvl1pPr algn="ctr">
              <a:defRPr sz="1200">
                <a:solidFill>
                  <a:sysClr val="windowText" lastClr="000000"/>
                </a:solidFill>
                <a:latin typeface="Verdana" panose="020B0604030504040204" pitchFamily="34" charset="0"/>
                <a:ea typeface="Verdana" panose="020B0604030504040204" pitchFamily="34" charset="0"/>
                <a:cs typeface="Verdana" panose="020B0604030504040204" pitchFamily="34" charset="0"/>
              </a:defRPr>
            </a:lvl1pPr>
          </a:lstStyle>
          <a:p>
            <a:r>
              <a:rPr lang="en-US" dirty="0" smtClean="0"/>
              <a:t>Footer text goes here</a:t>
            </a:r>
            <a:endParaRPr lang="en-US" dirty="0"/>
          </a:p>
        </p:txBody>
      </p:sp>
      <p:sp>
        <p:nvSpPr>
          <p:cNvPr id="2" name="Title Placeholder 1"/>
          <p:cNvSpPr>
            <a:spLocks noGrp="1"/>
          </p:cNvSpPr>
          <p:nvPr>
            <p:ph type="title"/>
          </p:nvPr>
        </p:nvSpPr>
        <p:spPr>
          <a:xfrm>
            <a:off x="1518163" y="100359"/>
            <a:ext cx="10673837" cy="1188720"/>
          </a:xfrm>
          <a:prstGeom prst="rect">
            <a:avLst/>
          </a:prstGeom>
        </p:spPr>
        <p:txBody>
          <a:bodyPr vert="horz" lIns="91440" tIns="45720" rIns="91440" bIns="45720" rtlCol="0" anchor="ctr">
            <a:normAutofit/>
          </a:bodyPr>
          <a:lstStyle/>
          <a:p>
            <a:pPr lvl="0"/>
            <a:r>
              <a:rPr lang="en-US" dirty="0" smtClean="0"/>
              <a:t>Click to edit Master title </a:t>
            </a:r>
            <a:br>
              <a:rPr lang="en-US" dirty="0" smtClean="0"/>
            </a:br>
            <a:r>
              <a:rPr lang="en-US" dirty="0" smtClean="0"/>
              <a:t>style</a:t>
            </a:r>
            <a:endParaRPr lang="en-US" dirty="0"/>
          </a:p>
        </p:txBody>
      </p:sp>
      <p:sp>
        <p:nvSpPr>
          <p:cNvPr id="3" name="Rectangle 2"/>
          <p:cNvSpPr/>
          <p:nvPr userDrawn="1"/>
        </p:nvSpPr>
        <p:spPr>
          <a:xfrm>
            <a:off x="3048" y="1343212"/>
            <a:ext cx="12188952" cy="64008"/>
          </a:xfrm>
          <a:prstGeom prst="rect">
            <a:avLst/>
          </a:prstGeom>
          <a:solidFill>
            <a:schemeClr val="tx1">
              <a:alpha val="70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pic>
        <p:nvPicPr>
          <p:cNvPr id="13" name="Picture 12" descr="Screen Clipping"/>
          <p:cNvPicPr>
            <a:picLocks noChangeAspect="1"/>
          </p:cNvPicPr>
          <p:nvPr userDrawn="1"/>
        </p:nvPicPr>
        <p:blipFill rotWithShape="1">
          <a:blip r:embed="rId12" cstate="print">
            <a:extLst>
              <a:ext uri="{28A0092B-C50C-407E-A947-70E740481C1C}">
                <a14:useLocalDpi xmlns:a14="http://schemas.microsoft.com/office/drawing/2010/main" val="0"/>
              </a:ext>
            </a:extLst>
          </a:blip>
          <a:srcRect l="6702" t="3884" r="8723" b="5263"/>
          <a:stretch/>
        </p:blipFill>
        <p:spPr>
          <a:xfrm>
            <a:off x="-3048" y="-232"/>
            <a:ext cx="1372006" cy="1371600"/>
          </a:xfrm>
          <a:prstGeom prst="ellipse">
            <a:avLst/>
          </a:prstGeom>
          <a:effectLst>
            <a:reflection blurRad="6350" stA="50000" endA="300" endPos="55000" dir="5400000" sy="-100000" algn="bl" rotWithShape="0"/>
          </a:effectLst>
        </p:spPr>
      </p:pic>
      <p:sp>
        <p:nvSpPr>
          <p:cNvPr id="10" name="Text Placeholder 9"/>
          <p:cNvSpPr>
            <a:spLocks noGrp="1"/>
          </p:cNvSpPr>
          <p:nvPr>
            <p:ph type="body" idx="1"/>
          </p:nvPr>
        </p:nvSpPr>
        <p:spPr>
          <a:xfrm>
            <a:off x="1913384" y="1818748"/>
            <a:ext cx="9945665" cy="4307416"/>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9" name="Rectangle 28"/>
          <p:cNvSpPr/>
          <p:nvPr/>
        </p:nvSpPr>
        <p:spPr>
          <a:xfrm>
            <a:off x="0" y="-157"/>
            <a:ext cx="12192000" cy="1371600"/>
          </a:xfrm>
          <a:prstGeom prst="rect">
            <a:avLst/>
          </a:prstGeom>
          <a:gradFill flip="none" rotWithShape="1">
            <a:gsLst>
              <a:gs pos="6000">
                <a:schemeClr val="bg1"/>
              </a:gs>
              <a:gs pos="0">
                <a:schemeClr val="bg1"/>
              </a:gs>
              <a:gs pos="75000">
                <a:schemeClr val="tx2">
                  <a:lumMod val="40000"/>
                  <a:lumOff val="60000"/>
                  <a:alpha val="60000"/>
                </a:schemeClr>
              </a:gs>
              <a:gs pos="100000">
                <a:schemeClr val="accent2">
                  <a:alpha val="90000"/>
                </a:schemeClr>
              </a:gs>
              <a:gs pos="95000">
                <a:schemeClr val="tx2">
                  <a:lumMod val="75000"/>
                  <a:alpha val="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prstClr val="white"/>
              </a:solidFill>
              <a:latin typeface="Verdana" panose="020B0604030504040204" pitchFamily="34" charset="0"/>
              <a:ea typeface="Verdana" panose="020B0604030504040204" pitchFamily="34" charset="0"/>
              <a:cs typeface="Verdana" panose="020B0604030504040204" pitchFamily="34" charset="0"/>
            </a:endParaRPr>
          </a:p>
        </p:txBody>
      </p:sp>
      <p:sp>
        <p:nvSpPr>
          <p:cNvPr id="6" name="Slide Number Placeholder 5"/>
          <p:cNvSpPr>
            <a:spLocks noGrp="1"/>
          </p:cNvSpPr>
          <p:nvPr>
            <p:ph type="sldNum" sz="quarter" idx="4"/>
          </p:nvPr>
        </p:nvSpPr>
        <p:spPr>
          <a:xfrm>
            <a:off x="10948358" y="6303097"/>
            <a:ext cx="1219200" cy="274320"/>
          </a:xfrm>
          <a:prstGeom prst="rect">
            <a:avLst/>
          </a:prstGeom>
        </p:spPr>
        <p:txBody>
          <a:bodyPr vert="horz" lIns="91440" tIns="45720" rIns="91440" bIns="45720" rtlCol="0" anchor="ctr"/>
          <a:lstStyle>
            <a:lvl1pPr algn="r">
              <a:defRPr sz="1200">
                <a:solidFill>
                  <a:sysClr val="windowText" lastClr="000000"/>
                </a:solidFill>
                <a:latin typeface="Verdana" panose="020B0604030504040204" pitchFamily="34" charset="0"/>
                <a:ea typeface="Verdana" panose="020B0604030504040204" pitchFamily="34" charset="0"/>
                <a:cs typeface="Verdana" panose="020B0604030504040204" pitchFamily="34" charset="0"/>
              </a:defRPr>
            </a:lvl1pPr>
          </a:lstStyle>
          <a:p>
            <a:fld id="{27C98126-00D4-4536-8967-EB49841E9AA8}" type="slidenum">
              <a:rPr lang="en-US" smtClean="0"/>
              <a:pPr/>
              <a:t>‹#›</a:t>
            </a:fld>
            <a:endParaRPr lang="en-US" dirty="0"/>
          </a:p>
        </p:txBody>
      </p:sp>
    </p:spTree>
    <p:extLst>
      <p:ext uri="{BB962C8B-B14F-4D97-AF65-F5344CB8AC3E}">
        <p14:creationId xmlns:p14="http://schemas.microsoft.com/office/powerpoint/2010/main" val="19378554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transition spd="slow">
    <p:cover/>
  </p:transition>
  <p:hf sldNum="0" hdr="0" ftr="0" dt="0"/>
  <p:txStyles>
    <p:titleStyle>
      <a:lvl1pPr algn="l" defTabSz="914400" rtl="0" eaLnBrk="1" latinLnBrk="0" hangingPunct="1">
        <a:spcBef>
          <a:spcPct val="0"/>
        </a:spcBef>
        <a:buNone/>
        <a:defRPr lang="en-US" sz="4000" b="1" kern="1200" cap="none" spc="0" dirty="0" smtClean="0">
          <a:ln w="18415" cmpd="sng">
            <a:noFill/>
            <a:prstDash val="solid"/>
          </a:ln>
          <a:solidFill>
            <a:schemeClr val="tx1"/>
          </a:solidFill>
          <a:effectLst/>
          <a:latin typeface="+mj-lt"/>
          <a:ea typeface="+mj-ea"/>
          <a:cs typeface="+mj-cs"/>
        </a:defRPr>
      </a:lvl1pPr>
    </p:titleStyle>
    <p:bodyStyle>
      <a:lvl1pPr marL="274320" indent="-27432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2800" b="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240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200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180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Clr>
          <a:schemeClr val="tx2">
            <a:lumMod val="50000"/>
          </a:schemeClr>
        </a:buClr>
        <a:buSzPct val="110000"/>
        <a:buFont typeface="Wingdings 2" panose="05020102010507070707" pitchFamily="18" charset="2"/>
        <a:buChar char=""/>
        <a:tabLst>
          <a:tab pos="274320" algn="l"/>
        </a:tabLst>
        <a:defRPr lang="en-US" sz="1800" kern="1200" dirty="0" smtClean="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Secondary Storage</a:t>
            </a:r>
            <a:endParaRPr lang="en-US" dirty="0"/>
          </a:p>
        </p:txBody>
      </p:sp>
      <p:sp>
        <p:nvSpPr>
          <p:cNvPr id="6" name="Text Placeholder 5"/>
          <p:cNvSpPr>
            <a:spLocks noGrp="1"/>
          </p:cNvSpPr>
          <p:nvPr>
            <p:ph type="body" idx="1"/>
          </p:nvPr>
        </p:nvSpPr>
        <p:spPr/>
        <p:txBody>
          <a:bodyPr>
            <a:normAutofit fontScale="92500" lnSpcReduction="20000"/>
          </a:bodyPr>
          <a:lstStyle/>
          <a:p>
            <a:r>
              <a:rPr lang="en-US" dirty="0" smtClean="0"/>
              <a:t>Chapter 7</a:t>
            </a:r>
            <a:endParaRPr lang="en-US" dirty="0"/>
          </a:p>
        </p:txBody>
      </p:sp>
      <p:sp>
        <p:nvSpPr>
          <p:cNvPr id="8" name="TextBox 7"/>
          <p:cNvSpPr txBox="1"/>
          <p:nvPr/>
        </p:nvSpPr>
        <p:spPr>
          <a:xfrm>
            <a:off x="375947" y="0"/>
            <a:ext cx="574196" cy="1015663"/>
          </a:xfrm>
          <a:prstGeom prst="rect">
            <a:avLst/>
          </a:prstGeom>
          <a:noFill/>
        </p:spPr>
        <p:txBody>
          <a:bodyPr wrap="none" rtlCol="0">
            <a:spAutoFit/>
          </a:bodyPr>
          <a:lstStyle/>
          <a:p>
            <a:r>
              <a:rPr lang="en-US" sz="6000" b="1" dirty="0">
                <a:solidFill>
                  <a:prstClr val="black">
                    <a:lumMod val="50000"/>
                    <a:lumOff val="50000"/>
                  </a:prstClr>
                </a:solidFill>
              </a:rPr>
              <a:t>7</a:t>
            </a:r>
          </a:p>
        </p:txBody>
      </p:sp>
    </p:spTree>
    <p:extLst>
      <p:ext uri="{BB962C8B-B14F-4D97-AF65-F5344CB8AC3E}">
        <p14:creationId xmlns:p14="http://schemas.microsoft.com/office/powerpoint/2010/main" val="180982609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Solid-State Storage</a:t>
            </a:r>
            <a:endParaRPr lang="en-US" dirty="0"/>
          </a:p>
        </p:txBody>
      </p:sp>
      <p:sp>
        <p:nvSpPr>
          <p:cNvPr id="3" name="Content Placeholder 2"/>
          <p:cNvSpPr>
            <a:spLocks noGrp="1"/>
          </p:cNvSpPr>
          <p:nvPr>
            <p:ph idx="1"/>
          </p:nvPr>
        </p:nvSpPr>
        <p:spPr>
          <a:xfrm>
            <a:off x="1506071" y="1611819"/>
            <a:ext cx="7101901" cy="4964345"/>
          </a:xfrm>
        </p:spPr>
        <p:txBody>
          <a:bodyPr>
            <a:normAutofit fontScale="92500" lnSpcReduction="20000"/>
          </a:bodyPr>
          <a:lstStyle/>
          <a:p>
            <a:pPr marL="0" indent="0">
              <a:buNone/>
            </a:pPr>
            <a:r>
              <a:rPr lang="en-US" sz="2400" dirty="0" smtClean="0"/>
              <a:t>Solid–state devices (SSDs) have no moving parts</a:t>
            </a:r>
          </a:p>
          <a:p>
            <a:pPr marL="0" indent="0">
              <a:buNone/>
            </a:pPr>
            <a:endParaRPr lang="en-US" sz="2000" dirty="0" smtClean="0"/>
          </a:p>
          <a:p>
            <a:r>
              <a:rPr lang="en-US" sz="2400" dirty="0" smtClean="0"/>
              <a:t>Solid-state drives</a:t>
            </a:r>
          </a:p>
          <a:p>
            <a:pPr lvl="1"/>
            <a:r>
              <a:rPr lang="en-US" sz="2000" dirty="0" smtClean="0"/>
              <a:t>Faster and more durable than hard disks</a:t>
            </a:r>
          </a:p>
          <a:p>
            <a:pPr lvl="1"/>
            <a:r>
              <a:rPr lang="en-US" sz="2000" dirty="0" smtClean="0"/>
              <a:t>Access to slash memory or solid state storage</a:t>
            </a:r>
          </a:p>
          <a:p>
            <a:endParaRPr lang="en-US" sz="2400" dirty="0" smtClean="0"/>
          </a:p>
          <a:p>
            <a:r>
              <a:rPr lang="en-US" sz="2400" dirty="0" smtClean="0"/>
              <a:t>Flash memory cards</a:t>
            </a:r>
          </a:p>
          <a:p>
            <a:pPr lvl="1"/>
            <a:r>
              <a:rPr lang="en-US" sz="2000" dirty="0" smtClean="0"/>
              <a:t>Widely used in laptops, smartphones, GPS navigation systems</a:t>
            </a:r>
          </a:p>
          <a:p>
            <a:endParaRPr lang="en-US" sz="2400" dirty="0" smtClean="0"/>
          </a:p>
          <a:p>
            <a:r>
              <a:rPr lang="en-US" sz="2400" dirty="0" smtClean="0"/>
              <a:t>USB Drives (or Flash Drives)</a:t>
            </a:r>
          </a:p>
          <a:p>
            <a:pPr lvl="1"/>
            <a:r>
              <a:rPr lang="en-US" sz="2000" dirty="0" smtClean="0"/>
              <a:t>Connect to USB port</a:t>
            </a:r>
          </a:p>
          <a:p>
            <a:pPr lvl="1"/>
            <a:r>
              <a:rPr lang="en-US" sz="2000" dirty="0" smtClean="0"/>
              <a:t>Capacity of 1 GB to 256 GB</a:t>
            </a:r>
          </a:p>
          <a:p>
            <a:pPr lvl="1"/>
            <a:r>
              <a:rPr lang="en-US" sz="2000" dirty="0" smtClean="0"/>
              <a:t>Portable</a:t>
            </a:r>
          </a:p>
          <a:p>
            <a:pPr lvl="1"/>
            <a:endParaRPr lang="en-US" sz="2000" dirty="0" smtClean="0"/>
          </a:p>
          <a:p>
            <a:endParaRPr lang="en-US" dirty="0"/>
          </a:p>
        </p:txBody>
      </p:sp>
      <p:pic>
        <p:nvPicPr>
          <p:cNvPr id="5" name="Picture 4" descr="Graphic of a solid state hard drive being plugged into a laptop"/>
          <p:cNvPicPr>
            <a:picLocks noChangeAspect="1"/>
          </p:cNvPicPr>
          <p:nvPr/>
        </p:nvPicPr>
        <p:blipFill>
          <a:blip r:embed="rId3" cstate="print"/>
          <a:stretch>
            <a:fillRect/>
          </a:stretch>
        </p:blipFill>
        <p:spPr>
          <a:xfrm>
            <a:off x="8821395" y="1558165"/>
            <a:ext cx="3141119" cy="2265690"/>
          </a:xfrm>
          <a:prstGeom prst="rect">
            <a:avLst/>
          </a:prstGeom>
        </p:spPr>
      </p:pic>
      <p:pic>
        <p:nvPicPr>
          <p:cNvPr id="4098" name="Picture 2" descr="Graphic of a 64 GB flash memory card"/>
          <p:cNvPicPr>
            <a:picLocks noChangeAspect="1" noChangeArrowheads="1"/>
          </p:cNvPicPr>
          <p:nvPr/>
        </p:nvPicPr>
        <p:blipFill>
          <a:blip r:embed="rId4" cstate="print"/>
          <a:stretch>
            <a:fillRect/>
          </a:stretch>
        </p:blipFill>
        <p:spPr bwMode="auto">
          <a:xfrm>
            <a:off x="9110750" y="4133433"/>
            <a:ext cx="2851764" cy="205123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Graphic of a flash drive connected to a key chain"/>
          <p:cNvPicPr>
            <a:picLocks noChangeAspect="1"/>
          </p:cNvPicPr>
          <p:nvPr/>
        </p:nvPicPr>
        <p:blipFill>
          <a:blip r:embed="rId5" cstate="print"/>
          <a:stretch>
            <a:fillRect/>
          </a:stretch>
        </p:blipFill>
        <p:spPr>
          <a:xfrm>
            <a:off x="6406072" y="4415385"/>
            <a:ext cx="2489848" cy="2085168"/>
          </a:xfrm>
          <a:prstGeom prst="rect">
            <a:avLst/>
          </a:prstGeom>
        </p:spPr>
      </p:pic>
    </p:spTree>
    <p:extLst>
      <p:ext uri="{BB962C8B-B14F-4D97-AF65-F5344CB8AC3E}">
        <p14:creationId xmlns:p14="http://schemas.microsoft.com/office/powerpoint/2010/main" val="1660510539"/>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09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2" end="1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Optical Discs</a:t>
            </a:r>
            <a:endParaRPr lang="en-US" dirty="0"/>
          </a:p>
        </p:txBody>
      </p:sp>
      <p:sp>
        <p:nvSpPr>
          <p:cNvPr id="3" name="Content Placeholder 2"/>
          <p:cNvSpPr>
            <a:spLocks noGrp="1"/>
          </p:cNvSpPr>
          <p:nvPr>
            <p:ph idx="1"/>
          </p:nvPr>
        </p:nvSpPr>
        <p:spPr>
          <a:xfrm>
            <a:off x="1506071" y="1634140"/>
            <a:ext cx="6471281" cy="4308938"/>
          </a:xfrm>
        </p:spPr>
        <p:txBody>
          <a:bodyPr>
            <a:normAutofit fontScale="92500"/>
          </a:bodyPr>
          <a:lstStyle/>
          <a:p>
            <a:r>
              <a:rPr lang="en-US" sz="2800" dirty="0" smtClean="0"/>
              <a:t>Hold over 128 gigabytes (GB) of data</a:t>
            </a:r>
          </a:p>
          <a:p>
            <a:r>
              <a:rPr lang="en-US" sz="2800" dirty="0" smtClean="0"/>
              <a:t>Use reflected light to represent data</a:t>
            </a:r>
          </a:p>
          <a:p>
            <a:pPr lvl="1"/>
            <a:r>
              <a:rPr lang="en-US" sz="2400" dirty="0" smtClean="0"/>
              <a:t>Lands represent 1s and 0s on the disc</a:t>
            </a:r>
          </a:p>
          <a:p>
            <a:pPr lvl="1"/>
            <a:r>
              <a:rPr lang="en-US" sz="2400" dirty="0" smtClean="0"/>
              <a:t>Pits are bumpy areas on the disc that, when light is reflected, determine the 1s and 0s</a:t>
            </a:r>
            <a:endParaRPr lang="en-US" sz="2800" dirty="0"/>
          </a:p>
          <a:p>
            <a:pPr lvl="1"/>
            <a:r>
              <a:rPr lang="en-US" dirty="0" smtClean="0"/>
              <a:t>Use tracks and sectors to organize and store files but only use a single track unlike the hard drive</a:t>
            </a:r>
            <a:endParaRPr lang="en-US" sz="2000" dirty="0" smtClean="0"/>
          </a:p>
        </p:txBody>
      </p:sp>
      <p:pic>
        <p:nvPicPr>
          <p:cNvPr id="5" name="Picture 4" descr="Graphic of a user inserting an optical disck into a computer optical disc drive"/>
          <p:cNvPicPr>
            <a:picLocks noChangeAspect="1"/>
          </p:cNvPicPr>
          <p:nvPr/>
        </p:nvPicPr>
        <p:blipFill>
          <a:blip r:embed="rId3" cstate="print"/>
          <a:stretch>
            <a:fillRect/>
          </a:stretch>
        </p:blipFill>
        <p:spPr>
          <a:xfrm>
            <a:off x="7938010" y="1821871"/>
            <a:ext cx="3971448" cy="4179917"/>
          </a:xfrm>
          <a:prstGeom prst="rect">
            <a:avLst/>
          </a:prstGeom>
        </p:spPr>
      </p:pic>
    </p:spTree>
    <p:extLst>
      <p:ext uri="{BB962C8B-B14F-4D97-AF65-F5344CB8AC3E}">
        <p14:creationId xmlns:p14="http://schemas.microsoft.com/office/powerpoint/2010/main" val="79913943"/>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Optical Disc Types</a:t>
            </a:r>
            <a:endParaRPr lang="en-US" dirty="0"/>
          </a:p>
        </p:txBody>
      </p:sp>
      <p:pic>
        <p:nvPicPr>
          <p:cNvPr id="2050" name="Picture 2" descr="X:\Graphics\Powerpoint\MH_DCM\MH_DCM-TEXTEDIT PROJECTS\O'LEARY_26e\Final files\chapt07\chapt00_labeled\ole63650_07_12.jpg"/>
          <p:cNvPicPr>
            <a:picLocks noChangeAspect="1" noChangeArrowheads="1"/>
          </p:cNvPicPr>
          <p:nvPr/>
        </p:nvPicPr>
        <p:blipFill>
          <a:blip r:embed="rId3" cstate="print"/>
          <a:srcRect/>
          <a:stretch>
            <a:fillRect/>
          </a:stretch>
        </p:blipFill>
        <p:spPr bwMode="auto">
          <a:xfrm>
            <a:off x="1342996" y="2226253"/>
            <a:ext cx="9729258" cy="3044017"/>
          </a:xfrm>
          <a:prstGeom prst="rect">
            <a:avLst/>
          </a:prstGeom>
          <a:noFill/>
        </p:spPr>
      </p:pic>
    </p:spTree>
    <p:extLst>
      <p:ext uri="{BB962C8B-B14F-4D97-AF65-F5344CB8AC3E}">
        <p14:creationId xmlns:p14="http://schemas.microsoft.com/office/powerpoint/2010/main" val="2311261800"/>
      </p:ext>
    </p:extLst>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Optical Disc Formats</a:t>
            </a:r>
            <a:endParaRPr lang="en-US" dirty="0"/>
          </a:p>
        </p:txBody>
      </p:sp>
      <p:graphicFrame>
        <p:nvGraphicFramePr>
          <p:cNvPr id="4" name="Content Placeholder 3" descr="Table detailing optical disc formats "/>
          <p:cNvGraphicFramePr>
            <a:graphicFrameLocks noGrp="1"/>
          </p:cNvGraphicFramePr>
          <p:nvPr>
            <p:ph idx="1"/>
            <p:extLst>
              <p:ext uri="{D42A27DB-BD31-4B8C-83A1-F6EECF244321}">
                <p14:modId xmlns:p14="http://schemas.microsoft.com/office/powerpoint/2010/main" val="2775940788"/>
              </p:ext>
            </p:extLst>
          </p:nvPr>
        </p:nvGraphicFramePr>
        <p:xfrm>
          <a:off x="2074863" y="1817688"/>
          <a:ext cx="9507537" cy="1483360"/>
        </p:xfrm>
        <a:graphic>
          <a:graphicData uri="http://schemas.openxmlformats.org/drawingml/2006/table">
            <a:tbl>
              <a:tblPr firstRow="1" bandRow="1">
                <a:tableStyleId>{5C22544A-7EE6-4342-B048-85BDC9FD1C3A}</a:tableStyleId>
              </a:tblPr>
              <a:tblGrid>
                <a:gridCol w="3169179">
                  <a:extLst>
                    <a:ext uri="{9D8B030D-6E8A-4147-A177-3AD203B41FA5}">
                      <a16:colId xmlns:a16="http://schemas.microsoft.com/office/drawing/2014/main" xmlns="" val="767316513"/>
                    </a:ext>
                  </a:extLst>
                </a:gridCol>
                <a:gridCol w="3169179">
                  <a:extLst>
                    <a:ext uri="{9D8B030D-6E8A-4147-A177-3AD203B41FA5}">
                      <a16:colId xmlns:a16="http://schemas.microsoft.com/office/drawing/2014/main" xmlns="" val="2517654886"/>
                    </a:ext>
                  </a:extLst>
                </a:gridCol>
                <a:gridCol w="3169179">
                  <a:extLst>
                    <a:ext uri="{9D8B030D-6E8A-4147-A177-3AD203B41FA5}">
                      <a16:colId xmlns:a16="http://schemas.microsoft.com/office/drawing/2014/main" xmlns="" val="296458535"/>
                    </a:ext>
                  </a:extLst>
                </a:gridCol>
              </a:tblGrid>
              <a:tr h="370840">
                <a:tc>
                  <a:txBody>
                    <a:bodyPr/>
                    <a:lstStyle/>
                    <a:p>
                      <a:r>
                        <a:rPr lang="en-US" dirty="0" smtClean="0"/>
                        <a:t>Type</a:t>
                      </a:r>
                      <a:endParaRPr lang="en-US" dirty="0"/>
                    </a:p>
                  </a:txBody>
                  <a:tcPr/>
                </a:tc>
                <a:tc>
                  <a:txBody>
                    <a:bodyPr/>
                    <a:lstStyle/>
                    <a:p>
                      <a:r>
                        <a:rPr lang="en-US" dirty="0" smtClean="0"/>
                        <a:t>Access</a:t>
                      </a:r>
                      <a:endParaRPr lang="en-US" dirty="0"/>
                    </a:p>
                  </a:txBody>
                  <a:tcPr/>
                </a:tc>
                <a:tc>
                  <a:txBody>
                    <a:bodyPr/>
                    <a:lstStyle/>
                    <a:p>
                      <a:r>
                        <a:rPr lang="en-US" dirty="0" smtClean="0"/>
                        <a:t>Description</a:t>
                      </a:r>
                      <a:endParaRPr lang="en-US" dirty="0"/>
                    </a:p>
                  </a:txBody>
                  <a:tcPr/>
                </a:tc>
                <a:extLst>
                  <a:ext uri="{0D108BD9-81ED-4DB2-BD59-A6C34878D82A}">
                    <a16:rowId xmlns:a16="http://schemas.microsoft.com/office/drawing/2014/main" xmlns="" val="2549457078"/>
                  </a:ext>
                </a:extLst>
              </a:tr>
              <a:tr h="370840">
                <a:tc>
                  <a:txBody>
                    <a:bodyPr/>
                    <a:lstStyle/>
                    <a:p>
                      <a:r>
                        <a:rPr lang="en-US" dirty="0" smtClean="0"/>
                        <a:t>CD-ROM</a:t>
                      </a:r>
                      <a:endParaRPr lang="en-US" dirty="0"/>
                    </a:p>
                  </a:txBody>
                  <a:tcPr/>
                </a:tc>
                <a:tc>
                  <a:txBody>
                    <a:bodyPr/>
                    <a:lstStyle/>
                    <a:p>
                      <a:r>
                        <a:rPr lang="en-US" dirty="0" smtClean="0"/>
                        <a:t>Compact disc – read only</a:t>
                      </a:r>
                      <a:r>
                        <a:rPr lang="en-US" baseline="0" dirty="0" smtClean="0"/>
                        <a:t> mode</a:t>
                      </a:r>
                      <a:endParaRPr lang="en-US" dirty="0"/>
                    </a:p>
                  </a:txBody>
                  <a:tcPr/>
                </a:tc>
                <a:tc>
                  <a:txBody>
                    <a:bodyPr/>
                    <a:lstStyle/>
                    <a:p>
                      <a:r>
                        <a:rPr lang="en-US" dirty="0" smtClean="0"/>
                        <a:t>Cannot be written to or erased</a:t>
                      </a:r>
                      <a:endParaRPr lang="en-US" dirty="0"/>
                    </a:p>
                  </a:txBody>
                  <a:tcPr/>
                </a:tc>
                <a:extLst>
                  <a:ext uri="{0D108BD9-81ED-4DB2-BD59-A6C34878D82A}">
                    <a16:rowId xmlns:a16="http://schemas.microsoft.com/office/drawing/2014/main" xmlns="" val="641313784"/>
                  </a:ext>
                </a:extLst>
              </a:tr>
              <a:tr h="370840">
                <a:tc>
                  <a:txBody>
                    <a:bodyPr/>
                    <a:lstStyle/>
                    <a:p>
                      <a:r>
                        <a:rPr lang="en-US" dirty="0" smtClean="0"/>
                        <a:t>CD-R</a:t>
                      </a:r>
                      <a:endParaRPr lang="en-US" dirty="0"/>
                    </a:p>
                  </a:txBody>
                  <a:tcPr/>
                </a:tc>
                <a:tc>
                  <a:txBody>
                    <a:bodyPr/>
                    <a:lstStyle/>
                    <a:p>
                      <a:r>
                        <a:rPr lang="en-US" dirty="0" smtClean="0"/>
                        <a:t>Compact disc – recordable</a:t>
                      </a:r>
                      <a:endParaRPr lang="en-US" dirty="0"/>
                    </a:p>
                  </a:txBody>
                  <a:tcPr/>
                </a:tc>
                <a:tc>
                  <a:txBody>
                    <a:bodyPr/>
                    <a:lstStyle/>
                    <a:p>
                      <a:r>
                        <a:rPr lang="en-US" dirty="0" smtClean="0"/>
                        <a:t>Can be written</a:t>
                      </a:r>
                      <a:r>
                        <a:rPr lang="en-US" baseline="0" dirty="0" smtClean="0"/>
                        <a:t> to</a:t>
                      </a:r>
                      <a:endParaRPr lang="en-US" dirty="0"/>
                    </a:p>
                  </a:txBody>
                  <a:tcPr/>
                </a:tc>
                <a:extLst>
                  <a:ext uri="{0D108BD9-81ED-4DB2-BD59-A6C34878D82A}">
                    <a16:rowId xmlns:a16="http://schemas.microsoft.com/office/drawing/2014/main" xmlns="" val="3590417766"/>
                  </a:ext>
                </a:extLst>
              </a:tr>
              <a:tr h="370840">
                <a:tc>
                  <a:txBody>
                    <a:bodyPr/>
                    <a:lstStyle/>
                    <a:p>
                      <a:r>
                        <a:rPr lang="en-US" dirty="0" smtClean="0"/>
                        <a:t>CD-RW</a:t>
                      </a:r>
                      <a:endParaRPr lang="en-US" dirty="0"/>
                    </a:p>
                  </a:txBody>
                  <a:tcPr/>
                </a:tc>
                <a:tc>
                  <a:txBody>
                    <a:bodyPr/>
                    <a:lstStyle/>
                    <a:p>
                      <a:r>
                        <a:rPr lang="en-US" dirty="0" smtClean="0"/>
                        <a:t>Compact</a:t>
                      </a:r>
                      <a:r>
                        <a:rPr lang="en-US" baseline="0" dirty="0" smtClean="0"/>
                        <a:t> disc – rewritable</a:t>
                      </a:r>
                      <a:endParaRPr lang="en-US" dirty="0"/>
                    </a:p>
                  </a:txBody>
                  <a:tcPr/>
                </a:tc>
                <a:tc>
                  <a:txBody>
                    <a:bodyPr/>
                    <a:lstStyle/>
                    <a:p>
                      <a:r>
                        <a:rPr lang="en-US" dirty="0" smtClean="0"/>
                        <a:t>Can be written to and erasable</a:t>
                      </a:r>
                      <a:endParaRPr lang="en-US" dirty="0"/>
                    </a:p>
                  </a:txBody>
                  <a:tcPr/>
                </a:tc>
                <a:extLst>
                  <a:ext uri="{0D108BD9-81ED-4DB2-BD59-A6C34878D82A}">
                    <a16:rowId xmlns:a16="http://schemas.microsoft.com/office/drawing/2014/main" xmlns="" val="4243445032"/>
                  </a:ext>
                </a:extLst>
              </a:tr>
            </a:tbl>
          </a:graphicData>
        </a:graphic>
      </p:graphicFrame>
    </p:spTree>
    <p:extLst>
      <p:ext uri="{BB962C8B-B14F-4D97-AF65-F5344CB8AC3E}">
        <p14:creationId xmlns:p14="http://schemas.microsoft.com/office/powerpoint/2010/main" val="3029409635"/>
      </p:ext>
    </p:extLst>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Cloud Storage</a:t>
            </a:r>
            <a:endParaRPr lang="en-US" dirty="0"/>
          </a:p>
        </p:txBody>
      </p:sp>
      <p:sp>
        <p:nvSpPr>
          <p:cNvPr id="3" name="Content Placeholder 2"/>
          <p:cNvSpPr>
            <a:spLocks noGrp="1"/>
          </p:cNvSpPr>
          <p:nvPr>
            <p:ph idx="1"/>
          </p:nvPr>
        </p:nvSpPr>
        <p:spPr>
          <a:xfrm>
            <a:off x="1506072" y="1752600"/>
            <a:ext cx="4957790" cy="4308938"/>
          </a:xfrm>
        </p:spPr>
        <p:txBody>
          <a:bodyPr/>
          <a:lstStyle/>
          <a:p>
            <a:pPr marL="0" indent="0">
              <a:buNone/>
            </a:pPr>
            <a:r>
              <a:rPr lang="en-US" sz="2400" dirty="0"/>
              <a:t>T</a:t>
            </a:r>
            <a:r>
              <a:rPr lang="en-US" sz="2400" dirty="0" smtClean="0"/>
              <a:t>he Internet acts as a “cloud” of servers</a:t>
            </a:r>
          </a:p>
          <a:p>
            <a:pPr lvl="1"/>
            <a:r>
              <a:rPr lang="en-US" sz="2000" dirty="0" smtClean="0"/>
              <a:t>Applications provided as a service rather than a product </a:t>
            </a:r>
          </a:p>
          <a:p>
            <a:pPr lvl="1"/>
            <a:r>
              <a:rPr lang="en-US" sz="2000" dirty="0" smtClean="0"/>
              <a:t>Supplied by servers that provide cloud storage or online storage</a:t>
            </a:r>
            <a:r>
              <a:rPr lang="en-US" dirty="0" smtClean="0"/>
              <a:t/>
            </a:r>
            <a:br>
              <a:rPr lang="en-US" dirty="0" smtClean="0"/>
            </a:br>
            <a:endParaRPr lang="en-US" dirty="0" smtClean="0"/>
          </a:p>
          <a:p>
            <a:endParaRPr lang="en-US" dirty="0"/>
          </a:p>
        </p:txBody>
      </p:sp>
      <p:pic>
        <p:nvPicPr>
          <p:cNvPr id="7" name="Picture 6" descr="Graphic of the home screen for Google Drives. "/>
          <p:cNvPicPr>
            <a:picLocks noChangeAspect="1"/>
          </p:cNvPicPr>
          <p:nvPr/>
        </p:nvPicPr>
        <p:blipFill>
          <a:blip r:embed="rId3" cstate="print"/>
          <a:stretch>
            <a:fillRect/>
          </a:stretch>
        </p:blipFill>
        <p:spPr>
          <a:xfrm>
            <a:off x="6872698" y="1769534"/>
            <a:ext cx="4942592" cy="4428650"/>
          </a:xfrm>
          <a:prstGeom prst="rect">
            <a:avLst/>
          </a:prstGeom>
        </p:spPr>
      </p:pic>
    </p:spTree>
    <p:extLst>
      <p:ext uri="{BB962C8B-B14F-4D97-AF65-F5344CB8AC3E}">
        <p14:creationId xmlns:p14="http://schemas.microsoft.com/office/powerpoint/2010/main" val="2866561458"/>
      </p:ext>
    </p:extLst>
  </p:cSld>
  <p:clrMapOvr>
    <a:masterClrMapping/>
  </p:clrMapOvr>
  <p:transition spd="slow">
    <p:cove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Storage Services</a:t>
            </a:r>
            <a:endParaRPr lang="en-US" dirty="0"/>
          </a:p>
        </p:txBody>
      </p:sp>
      <p:sp>
        <p:nvSpPr>
          <p:cNvPr id="6" name="Content Placeholder 5"/>
          <p:cNvSpPr>
            <a:spLocks noGrp="1"/>
          </p:cNvSpPr>
          <p:nvPr>
            <p:ph type="body" sz="quarter" idx="13"/>
          </p:nvPr>
        </p:nvSpPr>
        <p:spPr/>
        <p:txBody>
          <a:bodyPr>
            <a:normAutofit/>
          </a:bodyPr>
          <a:lstStyle/>
          <a:p>
            <a:pPr marL="0" indent="0">
              <a:buNone/>
            </a:pPr>
            <a:r>
              <a:rPr lang="en-US" sz="2400" dirty="0" smtClean="0"/>
              <a:t>Benefits / Advantages</a:t>
            </a:r>
          </a:p>
          <a:p>
            <a:pPr lvl="1"/>
            <a:r>
              <a:rPr lang="en-US" sz="2000" dirty="0" smtClean="0"/>
              <a:t>Maintenance</a:t>
            </a:r>
          </a:p>
          <a:p>
            <a:pPr lvl="1"/>
            <a:r>
              <a:rPr lang="en-US" sz="2000" dirty="0" smtClean="0"/>
              <a:t>Hardware upgrades</a:t>
            </a:r>
          </a:p>
          <a:p>
            <a:pPr lvl="1"/>
            <a:r>
              <a:rPr lang="en-US" sz="2000" dirty="0" smtClean="0"/>
              <a:t>File sharing and collaboration</a:t>
            </a:r>
          </a:p>
        </p:txBody>
      </p:sp>
      <p:sp>
        <p:nvSpPr>
          <p:cNvPr id="3" name="Text Placeholder 2"/>
          <p:cNvSpPr>
            <a:spLocks noGrp="1"/>
          </p:cNvSpPr>
          <p:nvPr>
            <p:ph type="body" sz="quarter" idx="14"/>
          </p:nvPr>
        </p:nvSpPr>
        <p:spPr/>
        <p:txBody>
          <a:bodyPr/>
          <a:lstStyle/>
          <a:p>
            <a:pPr marL="0" indent="-8573">
              <a:buNone/>
            </a:pPr>
            <a:r>
              <a:rPr lang="en-US" sz="2400" dirty="0" smtClean="0"/>
              <a:t>Disadvantages</a:t>
            </a:r>
            <a:endParaRPr lang="en-US" sz="2400" dirty="0"/>
          </a:p>
          <a:p>
            <a:pPr marL="685800" lvl="1" indent="-342900"/>
            <a:r>
              <a:rPr lang="en-US" sz="2000" dirty="0"/>
              <a:t>Access speed</a:t>
            </a:r>
          </a:p>
          <a:p>
            <a:pPr marL="685800" lvl="1" indent="-342900"/>
            <a:r>
              <a:rPr lang="en-US" sz="2000" dirty="0"/>
              <a:t>File Security</a:t>
            </a:r>
          </a:p>
        </p:txBody>
      </p:sp>
    </p:spTree>
    <p:extLst>
      <p:ext uri="{BB962C8B-B14F-4D97-AF65-F5344CB8AC3E}">
        <p14:creationId xmlns:p14="http://schemas.microsoft.com/office/powerpoint/2010/main" val="1483700214"/>
      </p:ext>
    </p:extLst>
  </p:cSld>
  <p:clrMapOvr>
    <a:masterClrMapping/>
  </p:clrMapOvr>
  <p:transition spd="slow">
    <p:cove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Storage Service Companies</a:t>
            </a:r>
            <a:endParaRPr lang="en-US" dirty="0"/>
          </a:p>
        </p:txBody>
      </p:sp>
      <p:pic>
        <p:nvPicPr>
          <p:cNvPr id="1026" name="Picture 2" descr="Y:\Graphics\Powerpoint\MH_DCM\MH_DCM-TEXTEDIT PROJECTS\O'LEARY_26e\Final files\chapt07\chapt00_labeled\ole63650_07_14.jpg"/>
          <p:cNvPicPr>
            <a:picLocks noChangeAspect="1" noChangeArrowheads="1"/>
          </p:cNvPicPr>
          <p:nvPr/>
        </p:nvPicPr>
        <p:blipFill>
          <a:blip r:embed="rId3" cstate="print"/>
          <a:srcRect/>
          <a:stretch>
            <a:fillRect/>
          </a:stretch>
        </p:blipFill>
        <p:spPr bwMode="auto">
          <a:xfrm>
            <a:off x="3505200" y="1858747"/>
            <a:ext cx="5181602" cy="4275036"/>
          </a:xfrm>
          <a:prstGeom prst="rect">
            <a:avLst/>
          </a:prstGeom>
          <a:noFill/>
        </p:spPr>
      </p:pic>
    </p:spTree>
    <p:extLst>
      <p:ext uri="{BB962C8B-B14F-4D97-AF65-F5344CB8AC3E}">
        <p14:creationId xmlns:p14="http://schemas.microsoft.com/office/powerpoint/2010/main" val="2888733326"/>
      </p:ext>
    </p:extLst>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Making IT Work for You ~ Cloud Storage</a:t>
            </a:r>
            <a:endParaRPr lang="en-US" dirty="0"/>
          </a:p>
        </p:txBody>
      </p:sp>
      <p:sp>
        <p:nvSpPr>
          <p:cNvPr id="7" name="Content Placeholder 6"/>
          <p:cNvSpPr>
            <a:spLocks noGrp="1"/>
          </p:cNvSpPr>
          <p:nvPr>
            <p:ph idx="1"/>
          </p:nvPr>
        </p:nvSpPr>
        <p:spPr>
          <a:xfrm>
            <a:off x="1506071" y="1733809"/>
            <a:ext cx="9508175" cy="1284813"/>
          </a:xfrm>
        </p:spPr>
        <p:txBody>
          <a:bodyPr>
            <a:noAutofit/>
          </a:bodyPr>
          <a:lstStyle/>
          <a:p>
            <a:pPr marL="0" indent="0">
              <a:buNone/>
            </a:pPr>
            <a:r>
              <a:rPr lang="en-US" sz="2400" dirty="0" smtClean="0"/>
              <a:t>Using a cloud storage service makes it easy to upload and share files with anyone. </a:t>
            </a:r>
          </a:p>
          <a:p>
            <a:pPr marL="0" indent="0">
              <a:buNone/>
            </a:pPr>
            <a:endParaRPr lang="en-US" sz="2400" dirty="0"/>
          </a:p>
          <a:p>
            <a:pPr marL="0" indent="0">
              <a:buNone/>
              <a:tabLst>
                <a:tab pos="1371600" algn="l"/>
                <a:tab pos="3657600" algn="l"/>
                <a:tab pos="5943600" algn="l"/>
                <a:tab pos="7259638" algn="l"/>
              </a:tabLst>
            </a:pPr>
            <a:r>
              <a:rPr lang="en-US" sz="1800" dirty="0"/>
              <a:t> </a:t>
            </a:r>
            <a:r>
              <a:rPr lang="en-US" sz="1800" dirty="0" smtClean="0"/>
              <a:t> Starting Dropbox	Dropbox	      Sharing Dropbox	</a:t>
            </a:r>
            <a:endParaRPr lang="en-US" sz="1800" dirty="0"/>
          </a:p>
          <a:p>
            <a:pPr marL="0" indent="0">
              <a:buNone/>
              <a:tabLst>
                <a:tab pos="1371600" algn="l"/>
                <a:tab pos="3657600" algn="l"/>
                <a:tab pos="5943600" algn="l"/>
                <a:tab pos="8229600" algn="l"/>
              </a:tabLst>
            </a:pPr>
            <a:r>
              <a:rPr lang="en-US" sz="1800" dirty="0" smtClean="0"/>
              <a:t>	Step 1	Step 2	</a:t>
            </a:r>
            <a:endParaRPr lang="en-US" sz="2400" dirty="0" smtClean="0"/>
          </a:p>
        </p:txBody>
      </p:sp>
      <p:pic>
        <p:nvPicPr>
          <p:cNvPr id="6" name="Picture 5" descr="Dialog box for the first screen when setting up a dropbox account. "/>
          <p:cNvPicPr>
            <a:picLocks noChangeAspect="1"/>
          </p:cNvPicPr>
          <p:nvPr/>
        </p:nvPicPr>
        <p:blipFill>
          <a:blip r:embed="rId2" cstate="print"/>
          <a:stretch>
            <a:fillRect/>
          </a:stretch>
        </p:blipFill>
        <p:spPr>
          <a:xfrm>
            <a:off x="1066797" y="3697753"/>
            <a:ext cx="3052642" cy="2743300"/>
          </a:xfrm>
          <a:prstGeom prst="rect">
            <a:avLst/>
          </a:prstGeom>
        </p:spPr>
      </p:pic>
      <p:pic>
        <p:nvPicPr>
          <p:cNvPr id="8" name="Picture 7" descr="Second  step of setting up &#10;Dropbox. "/>
          <p:cNvPicPr>
            <a:picLocks noChangeAspect="1"/>
          </p:cNvPicPr>
          <p:nvPr/>
        </p:nvPicPr>
        <p:blipFill>
          <a:blip r:embed="rId3" cstate="print"/>
          <a:stretch>
            <a:fillRect/>
          </a:stretch>
        </p:blipFill>
        <p:spPr>
          <a:xfrm>
            <a:off x="4452961" y="3839487"/>
            <a:ext cx="3286078" cy="2601566"/>
          </a:xfrm>
          <a:prstGeom prst="rect">
            <a:avLst/>
          </a:prstGeom>
        </p:spPr>
      </p:pic>
      <p:pic>
        <p:nvPicPr>
          <p:cNvPr id="15" name="Picture 14" descr="Dialog box for sharing your dropbox "/>
          <p:cNvPicPr>
            <a:picLocks noChangeAspect="1"/>
          </p:cNvPicPr>
          <p:nvPr/>
        </p:nvPicPr>
        <p:blipFill>
          <a:blip r:embed="rId4" cstate="print"/>
          <a:stretch>
            <a:fillRect/>
          </a:stretch>
        </p:blipFill>
        <p:spPr>
          <a:xfrm>
            <a:off x="7932044" y="3549241"/>
            <a:ext cx="3811224" cy="2891812"/>
          </a:xfrm>
          <a:prstGeom prst="rect">
            <a:avLst/>
          </a:prstGeom>
        </p:spPr>
      </p:pic>
    </p:spTree>
    <p:extLst>
      <p:ext uri="{BB962C8B-B14F-4D97-AF65-F5344CB8AC3E}">
        <p14:creationId xmlns:p14="http://schemas.microsoft.com/office/powerpoint/2010/main" val="3493817998"/>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Mass Storage Devices</a:t>
            </a:r>
            <a:endParaRPr lang="en-US" dirty="0"/>
          </a:p>
        </p:txBody>
      </p:sp>
      <p:sp>
        <p:nvSpPr>
          <p:cNvPr id="3" name="Content Placeholder 2"/>
          <p:cNvSpPr>
            <a:spLocks noGrp="1"/>
          </p:cNvSpPr>
          <p:nvPr>
            <p:ph idx="1"/>
          </p:nvPr>
        </p:nvSpPr>
        <p:spPr>
          <a:xfrm>
            <a:off x="1510246" y="1676400"/>
            <a:ext cx="5529531" cy="4308938"/>
          </a:xfrm>
        </p:spPr>
        <p:txBody>
          <a:bodyPr>
            <a:normAutofit lnSpcReduction="10000"/>
          </a:bodyPr>
          <a:lstStyle/>
          <a:p>
            <a:pPr marL="0" indent="0">
              <a:buNone/>
            </a:pPr>
            <a:r>
              <a:rPr lang="en-US" sz="2400" dirty="0" smtClean="0"/>
              <a:t>To meet the needs of organizations requiring large amounts of secondary storage requirements</a:t>
            </a:r>
          </a:p>
          <a:p>
            <a:r>
              <a:rPr lang="en-US" sz="2400" dirty="0"/>
              <a:t>Enterprise storage system </a:t>
            </a:r>
          </a:p>
          <a:p>
            <a:pPr lvl="1"/>
            <a:r>
              <a:rPr lang="en-US" sz="2000" dirty="0"/>
              <a:t>Safe use of data across an organizational network  </a:t>
            </a:r>
          </a:p>
          <a:p>
            <a:r>
              <a:rPr lang="en-US" sz="2400" dirty="0" smtClean="0"/>
              <a:t>Devices include:</a:t>
            </a:r>
          </a:p>
          <a:p>
            <a:pPr lvl="1"/>
            <a:r>
              <a:rPr lang="en-US" sz="2000" dirty="0" smtClean="0"/>
              <a:t>File servers</a:t>
            </a:r>
          </a:p>
          <a:p>
            <a:pPr lvl="1"/>
            <a:r>
              <a:rPr lang="en-US" sz="2000" dirty="0" smtClean="0"/>
              <a:t>Networked attached storage (NAS)</a:t>
            </a:r>
          </a:p>
          <a:p>
            <a:pPr lvl="1"/>
            <a:r>
              <a:rPr lang="en-US" sz="2000" dirty="0" smtClean="0"/>
              <a:t>RAID systems</a:t>
            </a:r>
          </a:p>
          <a:p>
            <a:pPr lvl="1"/>
            <a:r>
              <a:rPr lang="en-US" sz="2000" dirty="0" smtClean="0"/>
              <a:t>Organizational cloud storage</a:t>
            </a:r>
          </a:p>
        </p:txBody>
      </p:sp>
      <p:pic>
        <p:nvPicPr>
          <p:cNvPr id="5" name="Picture 4" descr="Graphic of a server setup including file servers, NAS, RAID and cloud"/>
          <p:cNvPicPr>
            <a:picLocks noChangeAspect="1"/>
          </p:cNvPicPr>
          <p:nvPr/>
        </p:nvPicPr>
        <p:blipFill>
          <a:blip r:embed="rId3" cstate="print"/>
          <a:stretch>
            <a:fillRect/>
          </a:stretch>
        </p:blipFill>
        <p:spPr>
          <a:xfrm>
            <a:off x="6951133" y="1524277"/>
            <a:ext cx="4812714" cy="4963034"/>
          </a:xfrm>
          <a:prstGeom prst="rect">
            <a:avLst/>
          </a:prstGeom>
        </p:spPr>
      </p:pic>
    </p:spTree>
    <p:extLst>
      <p:ext uri="{BB962C8B-B14F-4D97-AF65-F5344CB8AC3E}">
        <p14:creationId xmlns:p14="http://schemas.microsoft.com/office/powerpoint/2010/main" val="3831261377"/>
      </p:ext>
    </p:extLst>
  </p:cSld>
  <p:clrMapOvr>
    <a:masterClrMapping/>
  </p:clrMapOvr>
  <p:transition spd="slow">
    <p:cove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lvl="1"/>
            <a:r>
              <a:rPr lang="en-US" sz="4400" b="1" kern="1200" spc="-150" dirty="0">
                <a:solidFill>
                  <a:schemeClr val="tx1"/>
                </a:solidFill>
                <a:latin typeface="+mj-lt"/>
                <a:ea typeface="+mj-ea"/>
                <a:cs typeface="+mj-cs"/>
              </a:rPr>
              <a:t>Storage Area Network (SAN)</a:t>
            </a:r>
          </a:p>
        </p:txBody>
      </p:sp>
      <p:sp>
        <p:nvSpPr>
          <p:cNvPr id="28" name="Content Placeholder 27"/>
          <p:cNvSpPr>
            <a:spLocks noGrp="1"/>
          </p:cNvSpPr>
          <p:nvPr>
            <p:ph idx="1"/>
          </p:nvPr>
        </p:nvSpPr>
        <p:spPr>
          <a:xfrm>
            <a:off x="1506071" y="1752600"/>
            <a:ext cx="9508175" cy="4308938"/>
          </a:xfrm>
        </p:spPr>
        <p:txBody>
          <a:bodyPr>
            <a:normAutofit/>
          </a:bodyPr>
          <a:lstStyle/>
          <a:p>
            <a:r>
              <a:rPr lang="en-US" sz="2800" dirty="0" smtClean="0"/>
              <a:t>Architecture to link </a:t>
            </a:r>
            <a:r>
              <a:rPr lang="en-US" sz="2800" dirty="0"/>
              <a:t>remote</a:t>
            </a:r>
            <a:r>
              <a:rPr lang="en-US" sz="2800" dirty="0" smtClean="0"/>
              <a:t> computer storage devices</a:t>
            </a:r>
          </a:p>
          <a:p>
            <a:pPr lvl="1"/>
            <a:r>
              <a:rPr lang="en-US" sz="2400" dirty="0"/>
              <a:t>E</a:t>
            </a:r>
            <a:r>
              <a:rPr lang="en-US" sz="2400" dirty="0" smtClean="0"/>
              <a:t>nterprise storage systems can be connected to</a:t>
            </a:r>
          </a:p>
          <a:p>
            <a:pPr lvl="1"/>
            <a:r>
              <a:rPr lang="en-US" sz="2400" dirty="0" smtClean="0"/>
              <a:t>Computers to provide local system access</a:t>
            </a:r>
          </a:p>
          <a:p>
            <a:r>
              <a:rPr lang="en-US" sz="2800" dirty="0" smtClean="0"/>
              <a:t>User’s computer provides file system, but SAN provides disk space</a:t>
            </a:r>
          </a:p>
          <a:p>
            <a:r>
              <a:rPr lang="en-US" sz="2800" dirty="0" smtClean="0"/>
              <a:t>House data in remote locations and still allow efficient and secure access</a:t>
            </a:r>
            <a:endParaRPr lang="en-US" sz="2800" dirty="0"/>
          </a:p>
        </p:txBody>
      </p:sp>
    </p:spTree>
    <p:extLst>
      <p:ext uri="{BB962C8B-B14F-4D97-AF65-F5344CB8AC3E}">
        <p14:creationId xmlns:p14="http://schemas.microsoft.com/office/powerpoint/2010/main" val="1344775781"/>
      </p:ext>
    </p:extLst>
  </p:cSld>
  <p:clrMapOvr>
    <a:masterClrMapping/>
  </p:clrMapOvr>
  <p:transition spd="slow">
    <p:cove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Content Placeholder 2"/>
          <p:cNvSpPr>
            <a:spLocks noGrp="1"/>
          </p:cNvSpPr>
          <p:nvPr>
            <p:ph idx="1"/>
          </p:nvPr>
        </p:nvSpPr>
        <p:spPr>
          <a:xfrm>
            <a:off x="1506071" y="1676399"/>
            <a:ext cx="10381129" cy="4626697"/>
          </a:xfrm>
        </p:spPr>
        <p:txBody>
          <a:bodyPr>
            <a:normAutofit fontScale="70000" lnSpcReduction="20000"/>
          </a:bodyPr>
          <a:lstStyle/>
          <a:p>
            <a:pPr marL="457200" indent="-457200">
              <a:buFont typeface="+mj-lt"/>
              <a:buAutoNum type="arabicPeriod"/>
            </a:pPr>
            <a:r>
              <a:rPr lang="en-US" dirty="0" smtClean="0"/>
              <a:t>Distinguish between primary and secondary storage.</a:t>
            </a:r>
          </a:p>
          <a:p>
            <a:pPr marL="457200" indent="-457200">
              <a:buFont typeface="+mj-lt"/>
              <a:buAutoNum type="arabicPeriod"/>
            </a:pPr>
            <a:r>
              <a:rPr lang="en-US" dirty="0" smtClean="0"/>
              <a:t>Identify the important characteristics of secondary storage, including media, capacity, storage devices, and access speed.</a:t>
            </a:r>
          </a:p>
          <a:p>
            <a:pPr marL="457200" indent="-457200">
              <a:buFont typeface="+mj-lt"/>
              <a:buAutoNum type="arabicPeriod"/>
            </a:pPr>
            <a:r>
              <a:rPr lang="en-US" dirty="0" smtClean="0"/>
              <a:t>Describe hard-disk platters, tracks, sectors, cylinders, and head crashes</a:t>
            </a:r>
            <a:r>
              <a:rPr lang="en-US" dirty="0"/>
              <a:t>.</a:t>
            </a:r>
          </a:p>
          <a:p>
            <a:pPr marL="457200" indent="-457200">
              <a:buFont typeface="+mj-lt"/>
              <a:buAutoNum type="arabicPeriod"/>
            </a:pPr>
            <a:r>
              <a:rPr lang="en-US" dirty="0" smtClean="0"/>
              <a:t>Compare internal and external hard drives.</a:t>
            </a:r>
          </a:p>
          <a:p>
            <a:pPr marL="457200" indent="-457200">
              <a:buFont typeface="+mj-lt"/>
              <a:buAutoNum type="arabicPeriod"/>
            </a:pPr>
            <a:r>
              <a:rPr lang="en-US" dirty="0" smtClean="0"/>
              <a:t>Compare performance enhancements including disk caching, RAID, file compression, and</a:t>
            </a:r>
            <a:br>
              <a:rPr lang="en-US" dirty="0" smtClean="0"/>
            </a:br>
            <a:r>
              <a:rPr lang="en-US" dirty="0" smtClean="0"/>
              <a:t>file decompression.</a:t>
            </a:r>
          </a:p>
          <a:p>
            <a:pPr marL="457200" indent="-457200">
              <a:buFont typeface="+mj-lt"/>
              <a:buAutoNum type="arabicPeriod"/>
            </a:pPr>
            <a:r>
              <a:rPr lang="en-US" dirty="0"/>
              <a:t>Define optical storage including compact discs, digital versatile discs, and Blu-ray discs.</a:t>
            </a:r>
          </a:p>
          <a:p>
            <a:pPr marL="457200" indent="-457200">
              <a:buFont typeface="+mj-lt"/>
              <a:buAutoNum type="arabicPeriod"/>
            </a:pPr>
            <a:r>
              <a:rPr lang="en-US" dirty="0"/>
              <a:t>Define solid-state storage, including solid-state drives, flash memory cards, and USB drives.</a:t>
            </a:r>
          </a:p>
          <a:p>
            <a:pPr marL="457200" indent="-457200">
              <a:buFont typeface="+mj-lt"/>
              <a:buAutoNum type="arabicPeriod"/>
            </a:pPr>
            <a:r>
              <a:rPr lang="en-US" dirty="0"/>
              <a:t>Define cloud storage and cloud storage services.</a:t>
            </a:r>
          </a:p>
          <a:p>
            <a:pPr marL="457200" indent="-457200">
              <a:buFont typeface="+mj-lt"/>
              <a:buAutoNum type="arabicPeriod"/>
            </a:pPr>
            <a:r>
              <a:rPr lang="en-US" dirty="0" smtClean="0"/>
              <a:t>Describe mass </a:t>
            </a:r>
            <a:r>
              <a:rPr lang="en-US" dirty="0"/>
              <a:t>storage, mass storage devices, enterprise storage systems, and storage area networks</a:t>
            </a:r>
            <a:r>
              <a:rPr lang="en-US" dirty="0" smtClean="0"/>
              <a:t>.</a:t>
            </a:r>
          </a:p>
          <a:p>
            <a:endParaRPr lang="en-US" dirty="0"/>
          </a:p>
        </p:txBody>
      </p:sp>
    </p:spTree>
    <p:extLst>
      <p:ext uri="{BB962C8B-B14F-4D97-AF65-F5344CB8AC3E}">
        <p14:creationId xmlns:p14="http://schemas.microsoft.com/office/powerpoint/2010/main" val="9373776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Careers In IT</a:t>
            </a:r>
            <a:endParaRPr lang="en-US" dirty="0"/>
          </a:p>
        </p:txBody>
      </p:sp>
      <p:sp>
        <p:nvSpPr>
          <p:cNvPr id="3" name="Content Placeholder 2"/>
          <p:cNvSpPr>
            <a:spLocks noGrp="1"/>
          </p:cNvSpPr>
          <p:nvPr>
            <p:ph idx="1"/>
          </p:nvPr>
        </p:nvSpPr>
        <p:spPr>
          <a:xfrm>
            <a:off x="1506071" y="1513770"/>
            <a:ext cx="7872413" cy="4800600"/>
          </a:xfrm>
        </p:spPr>
        <p:txBody>
          <a:bodyPr>
            <a:normAutofit/>
          </a:bodyPr>
          <a:lstStyle/>
          <a:p>
            <a:r>
              <a:rPr lang="en-US" sz="2400" dirty="0" smtClean="0"/>
              <a:t>Disaster recovery specialists are responsible for recovering systems and data after a disaster strokes</a:t>
            </a:r>
          </a:p>
          <a:p>
            <a:r>
              <a:rPr lang="en-US" sz="2400" dirty="0" smtClean="0"/>
              <a:t>General employer requirements</a:t>
            </a:r>
          </a:p>
          <a:p>
            <a:pPr lvl="1"/>
            <a:r>
              <a:rPr lang="en-US" sz="2000" dirty="0" smtClean="0"/>
              <a:t>Bachelors or associates degree in</a:t>
            </a:r>
            <a:br>
              <a:rPr lang="en-US" sz="2000" dirty="0" smtClean="0"/>
            </a:br>
            <a:r>
              <a:rPr lang="en-US" sz="2000" dirty="0" smtClean="0"/>
              <a:t>computer science or information systems</a:t>
            </a:r>
          </a:p>
          <a:p>
            <a:pPr lvl="1"/>
            <a:r>
              <a:rPr lang="en-US" sz="2000" dirty="0" smtClean="0"/>
              <a:t>Experience in the field and skills in networking, security and DBA</a:t>
            </a:r>
          </a:p>
          <a:p>
            <a:pPr lvl="1"/>
            <a:r>
              <a:rPr lang="en-US" sz="2000" dirty="0" smtClean="0"/>
              <a:t>Communication and skills and be able to handle high-</a:t>
            </a:r>
            <a:r>
              <a:rPr lang="en-US" sz="2000" dirty="0" err="1" smtClean="0"/>
              <a:t>sress</a:t>
            </a:r>
            <a:r>
              <a:rPr lang="en-US" sz="2000" dirty="0" smtClean="0"/>
              <a:t> situations</a:t>
            </a:r>
          </a:p>
          <a:p>
            <a:r>
              <a:rPr lang="en-US" sz="2400" dirty="0" smtClean="0"/>
              <a:t>Annual salary of $70 K to $88 K</a:t>
            </a:r>
          </a:p>
        </p:txBody>
      </p:sp>
      <p:pic>
        <p:nvPicPr>
          <p:cNvPr id="8" name="Picture 5" descr="Graphic of a young man employed as a disaster recovery specialist"/>
          <p:cNvPicPr>
            <a:picLocks noChangeAspect="1" noChangeArrowheads="1"/>
          </p:cNvPicPr>
          <p:nvPr/>
        </p:nvPicPr>
        <p:blipFill>
          <a:blip r:embed="rId3" cstate="print"/>
          <a:stretch>
            <a:fillRect/>
          </a:stretch>
        </p:blipFill>
        <p:spPr bwMode="auto">
          <a:xfrm>
            <a:off x="9376682" y="2269067"/>
            <a:ext cx="2529454" cy="3031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00329301"/>
      </p:ext>
    </p:extLst>
  </p:cSld>
  <p:clrMapOvr>
    <a:masterClrMapping/>
  </p:clrMapOvr>
  <p:transition spd="slow">
    <p:cove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200" dirty="0"/>
              <a:t>A Look to the Future ~ </a:t>
            </a:r>
            <a:r>
              <a:rPr lang="en-US" sz="3200" dirty="0" smtClean="0"/>
              <a:t>Next Generation Storage</a:t>
            </a:r>
            <a:endParaRPr lang="en-US" sz="3200" dirty="0"/>
          </a:p>
        </p:txBody>
      </p:sp>
      <p:sp>
        <p:nvSpPr>
          <p:cNvPr id="3" name="Content Placeholder 2"/>
          <p:cNvSpPr>
            <a:spLocks noGrp="1"/>
          </p:cNvSpPr>
          <p:nvPr>
            <p:ph idx="1"/>
          </p:nvPr>
        </p:nvSpPr>
        <p:spPr>
          <a:xfrm>
            <a:off x="1506071" y="1600201"/>
            <a:ext cx="4953000" cy="4953000"/>
          </a:xfrm>
        </p:spPr>
        <p:txBody>
          <a:bodyPr>
            <a:normAutofit lnSpcReduction="10000"/>
          </a:bodyPr>
          <a:lstStyle/>
          <a:p>
            <a:r>
              <a:rPr lang="en-US" sz="2800" dirty="0" smtClean="0"/>
              <a:t>At some point, hard drives will no longer be able to keep up</a:t>
            </a:r>
          </a:p>
          <a:p>
            <a:pPr lvl="1"/>
            <a:r>
              <a:rPr lang="en-US" sz="2400" dirty="0" smtClean="0"/>
              <a:t>Looking at ways of increasing capacity without increasing size</a:t>
            </a:r>
          </a:p>
          <a:p>
            <a:pPr lvl="1"/>
            <a:r>
              <a:rPr lang="en-US" sz="2400" dirty="0" smtClean="0"/>
              <a:t>Currently hard drive maxes out at 128 GB per square inch. </a:t>
            </a:r>
          </a:p>
          <a:p>
            <a:pPr lvl="1"/>
            <a:r>
              <a:rPr lang="en-US" sz="2400" dirty="0" smtClean="0"/>
              <a:t>New technologies may advance this to 6.25 TG (6,250 GB) per square inch.</a:t>
            </a:r>
          </a:p>
          <a:p>
            <a:endParaRPr lang="en-US" dirty="0"/>
          </a:p>
        </p:txBody>
      </p:sp>
      <p:pic>
        <p:nvPicPr>
          <p:cNvPr id="6" name="Picture 5" descr="Graphic of a worker viewing simulated cloud storage. "/>
          <p:cNvPicPr>
            <a:picLocks noChangeAspect="1"/>
          </p:cNvPicPr>
          <p:nvPr/>
        </p:nvPicPr>
        <p:blipFill>
          <a:blip r:embed="rId3" cstate="print"/>
          <a:stretch>
            <a:fillRect/>
          </a:stretch>
        </p:blipFill>
        <p:spPr>
          <a:xfrm>
            <a:off x="7523018" y="1623698"/>
            <a:ext cx="3865417" cy="4657470"/>
          </a:xfrm>
          <a:prstGeom prst="rect">
            <a:avLst/>
          </a:prstGeom>
        </p:spPr>
      </p:pic>
    </p:spTree>
    <p:extLst>
      <p:ext uri="{BB962C8B-B14F-4D97-AF65-F5344CB8AC3E}">
        <p14:creationId xmlns:p14="http://schemas.microsoft.com/office/powerpoint/2010/main" val="770030153"/>
      </p:ext>
    </p:extLst>
  </p:cSld>
  <p:clrMapOvr>
    <a:masterClrMapping/>
  </p:clrMapOvr>
  <p:transition spd="slow">
    <p:cove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Open-Ended Questions (Page 1 of 2) </a:t>
            </a:r>
            <a:endParaRPr lang="en-US" dirty="0"/>
          </a:p>
        </p:txBody>
      </p:sp>
      <p:sp>
        <p:nvSpPr>
          <p:cNvPr id="3" name="Content Placeholder 2"/>
          <p:cNvSpPr>
            <a:spLocks noGrp="1"/>
          </p:cNvSpPr>
          <p:nvPr>
            <p:ph idx="1"/>
          </p:nvPr>
        </p:nvSpPr>
        <p:spPr>
          <a:xfrm>
            <a:off x="1501896" y="1828800"/>
            <a:ext cx="9508175" cy="4308938"/>
          </a:xfrm>
        </p:spPr>
        <p:txBody>
          <a:bodyPr>
            <a:normAutofit fontScale="77500" lnSpcReduction="20000"/>
          </a:bodyPr>
          <a:lstStyle/>
          <a:p>
            <a:pPr marL="457200" indent="-457200">
              <a:buFont typeface="+mj-lt"/>
              <a:buAutoNum type="arabicPeriod"/>
            </a:pPr>
            <a:r>
              <a:rPr lang="en-US" dirty="0" smtClean="0"/>
              <a:t>Compare primary storage and secondary storage, and discuss the most important characteristics of secondary storage.</a:t>
            </a:r>
          </a:p>
          <a:p>
            <a:pPr marL="457200" indent="-457200">
              <a:buFont typeface="+mj-lt"/>
              <a:buAutoNum type="arabicPeriod"/>
            </a:pPr>
            <a:endParaRPr lang="en-US" dirty="0" smtClean="0"/>
          </a:p>
          <a:p>
            <a:pPr marL="457200" indent="-457200">
              <a:buFont typeface="+mj-lt"/>
              <a:buAutoNum type="arabicPeriod"/>
            </a:pPr>
            <a:endParaRPr lang="en-US" dirty="0" smtClean="0"/>
          </a:p>
          <a:p>
            <a:pPr marL="457200" indent="-457200">
              <a:buFont typeface="+mj-lt"/>
              <a:buAutoNum type="arabicPeriod"/>
            </a:pPr>
            <a:r>
              <a:rPr lang="en-US" dirty="0" smtClean="0"/>
              <a:t>Discuss hard disks including density, platters, tracks, sectors, cylinders, head crashes, internal, external, and performance enhancements.</a:t>
            </a:r>
          </a:p>
          <a:p>
            <a:pPr marL="457200" indent="-457200">
              <a:buFont typeface="+mj-lt"/>
              <a:buAutoNum type="arabicPeriod"/>
            </a:pPr>
            <a:endParaRPr lang="en-US" dirty="0"/>
          </a:p>
          <a:p>
            <a:pPr marL="457200" indent="-457200">
              <a:buFont typeface="+mj-lt"/>
              <a:buAutoNum type="arabicPeriod"/>
            </a:pPr>
            <a:endParaRPr lang="en-US" dirty="0" smtClean="0"/>
          </a:p>
          <a:p>
            <a:pPr marL="457200" indent="-457200">
              <a:buFont typeface="+mj-lt"/>
              <a:buAutoNum type="arabicPeriod"/>
            </a:pPr>
            <a:endParaRPr lang="en-US" dirty="0"/>
          </a:p>
          <a:p>
            <a:pPr marL="457200" indent="-457200">
              <a:buFont typeface="+mj-lt"/>
              <a:buAutoNum type="arabicPeriod"/>
            </a:pPr>
            <a:r>
              <a:rPr lang="en-US" dirty="0" smtClean="0"/>
              <a:t>Discuss </a:t>
            </a:r>
            <a:r>
              <a:rPr lang="en-US" dirty="0"/>
              <a:t>solid-state storage including solid-state drives, flash memory, and USB drives.</a:t>
            </a:r>
          </a:p>
          <a:p>
            <a:pPr marL="457200" indent="-457200">
              <a:buFont typeface="+mj-lt"/>
              <a:buAutoNum type="arabicPeriod"/>
            </a:pPr>
            <a:endParaRPr lang="en-US" dirty="0" smtClean="0"/>
          </a:p>
          <a:p>
            <a:pPr marL="457200" indent="-457200">
              <a:buFont typeface="+mj-lt"/>
              <a:buAutoNum type="arabicPeriod"/>
            </a:pPr>
            <a:endParaRPr lang="en-US" dirty="0" smtClean="0"/>
          </a:p>
          <a:p>
            <a:endParaRPr lang="en-US" dirty="0"/>
          </a:p>
        </p:txBody>
      </p:sp>
    </p:spTree>
    <p:extLst>
      <p:ext uri="{BB962C8B-B14F-4D97-AF65-F5344CB8AC3E}">
        <p14:creationId xmlns:p14="http://schemas.microsoft.com/office/powerpoint/2010/main" val="13787549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Open-Ended Questions (Page 2 of 2) </a:t>
            </a:r>
            <a:endParaRPr lang="en-US" dirty="0"/>
          </a:p>
        </p:txBody>
      </p:sp>
      <p:sp>
        <p:nvSpPr>
          <p:cNvPr id="3" name="Content Placeholder 2"/>
          <p:cNvSpPr>
            <a:spLocks noGrp="1"/>
          </p:cNvSpPr>
          <p:nvPr>
            <p:ph idx="1"/>
          </p:nvPr>
        </p:nvSpPr>
        <p:spPr>
          <a:xfrm>
            <a:off x="1506071" y="1828800"/>
            <a:ext cx="9508175" cy="4308938"/>
          </a:xfrm>
        </p:spPr>
        <p:txBody>
          <a:bodyPr>
            <a:normAutofit fontScale="77500" lnSpcReduction="20000"/>
          </a:bodyPr>
          <a:lstStyle/>
          <a:p>
            <a:pPr marL="457200" indent="-457200">
              <a:buFont typeface="+mj-lt"/>
              <a:buAutoNum type="arabicPeriod"/>
            </a:pPr>
            <a:endParaRPr lang="en-US" dirty="0"/>
          </a:p>
          <a:p>
            <a:pPr marL="514350" indent="-514350">
              <a:buFont typeface="+mj-lt"/>
              <a:buAutoNum type="arabicPeriod" startAt="4"/>
            </a:pPr>
            <a:r>
              <a:rPr lang="en-US" dirty="0"/>
              <a:t>Discuss optical disks including pits, lands, CDs, DVDs, Blu-ray, and hi </a:t>
            </a:r>
            <a:r>
              <a:rPr lang="en-US" dirty="0" smtClean="0"/>
              <a:t>def.</a:t>
            </a:r>
          </a:p>
          <a:p>
            <a:pPr marL="514350" indent="-514350">
              <a:buFont typeface="+mj-lt"/>
              <a:buAutoNum type="arabicPeriod" startAt="4"/>
            </a:pPr>
            <a:endParaRPr lang="en-US" dirty="0"/>
          </a:p>
          <a:p>
            <a:pPr marL="514350" indent="-514350">
              <a:buFont typeface="+mj-lt"/>
              <a:buAutoNum type="arabicPeriod" startAt="4"/>
            </a:pPr>
            <a:endParaRPr lang="en-US" dirty="0" smtClean="0"/>
          </a:p>
          <a:p>
            <a:pPr marL="514350" indent="-514350">
              <a:buFont typeface="+mj-lt"/>
              <a:buAutoNum type="arabicPeriod" startAt="4"/>
            </a:pPr>
            <a:endParaRPr lang="en-US" dirty="0"/>
          </a:p>
          <a:p>
            <a:pPr marL="514350" indent="-514350">
              <a:buFont typeface="+mj-lt"/>
              <a:buAutoNum type="arabicPeriod" startAt="4"/>
            </a:pPr>
            <a:r>
              <a:rPr lang="en-US" dirty="0" smtClean="0"/>
              <a:t>Discuss cloud computing and cloud storage.</a:t>
            </a:r>
          </a:p>
          <a:p>
            <a:pPr marL="457200" indent="-457200">
              <a:buFont typeface="+mj-lt"/>
              <a:buAutoNum type="arabicPeriod" startAt="4"/>
            </a:pPr>
            <a:endParaRPr lang="en-US" dirty="0" smtClean="0"/>
          </a:p>
          <a:p>
            <a:pPr marL="457200" indent="-457200">
              <a:buFont typeface="+mj-lt"/>
              <a:buAutoNum type="arabicPeriod" startAt="4"/>
            </a:pPr>
            <a:endParaRPr lang="en-US" dirty="0" smtClean="0"/>
          </a:p>
          <a:p>
            <a:pPr marL="457200" indent="-457200">
              <a:buFont typeface="+mj-lt"/>
              <a:buAutoNum type="arabicPeriod" startAt="4"/>
            </a:pPr>
            <a:r>
              <a:rPr lang="en-US" dirty="0" smtClean="0"/>
              <a:t>Describe mass storage devices including enterprise storage systems, file servers, network attached storage, RAID systems, organizational cloud storage, and storage area network systems.</a:t>
            </a:r>
            <a:endParaRPr lang="en-US" dirty="0"/>
          </a:p>
        </p:txBody>
      </p:sp>
    </p:spTree>
    <p:extLst>
      <p:ext uri="{BB962C8B-B14F-4D97-AF65-F5344CB8AC3E}">
        <p14:creationId xmlns:p14="http://schemas.microsoft.com/office/powerpoint/2010/main" val="2499039946"/>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fade">
                                      <p:cBhvr>
                                        <p:cTn id="12" dur="500"/>
                                        <p:tgtEl>
                                          <p:spTgt spid="3">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animEffect transition="in" filter="fade">
                                      <p:cBhvr>
                                        <p:cTn id="1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Content Placeholder 2"/>
          <p:cNvSpPr>
            <a:spLocks noGrp="1"/>
          </p:cNvSpPr>
          <p:nvPr>
            <p:ph idx="1"/>
          </p:nvPr>
        </p:nvSpPr>
        <p:spPr>
          <a:xfrm>
            <a:off x="1506071" y="1752600"/>
            <a:ext cx="7406701" cy="4308938"/>
          </a:xfrm>
        </p:spPr>
        <p:txBody>
          <a:bodyPr>
            <a:normAutofit lnSpcReduction="10000"/>
          </a:bodyPr>
          <a:lstStyle/>
          <a:p>
            <a:pPr>
              <a:lnSpc>
                <a:spcPct val="90000"/>
              </a:lnSpc>
              <a:defRPr/>
            </a:pPr>
            <a:r>
              <a:rPr lang="en-US" dirty="0"/>
              <a:t>Data storage has expanded from text and numeric files to include digital music files, photographic files, video files, and much more. </a:t>
            </a:r>
          </a:p>
          <a:p>
            <a:pPr>
              <a:lnSpc>
                <a:spcPct val="90000"/>
              </a:lnSpc>
              <a:defRPr/>
            </a:pPr>
            <a:r>
              <a:rPr lang="en-US" dirty="0"/>
              <a:t>These new types of files require secondary storage devices with much greater capacity. </a:t>
            </a:r>
          </a:p>
          <a:p>
            <a:pPr>
              <a:lnSpc>
                <a:spcPct val="90000"/>
              </a:lnSpc>
              <a:defRPr/>
            </a:pPr>
            <a:r>
              <a:rPr lang="en-US" dirty="0"/>
              <a:t>In this chapter, you learn </a:t>
            </a:r>
            <a:r>
              <a:rPr lang="en-US" dirty="0" smtClean="0"/>
              <a:t>about the </a:t>
            </a:r>
            <a:r>
              <a:rPr lang="en-US" dirty="0"/>
              <a:t>many types of </a:t>
            </a:r>
            <a:r>
              <a:rPr lang="en-US" dirty="0" smtClean="0"/>
              <a:t>secondary storage devices including their capabilities </a:t>
            </a:r>
            <a:r>
              <a:rPr lang="en-US" dirty="0"/>
              <a:t>and limitations.</a:t>
            </a:r>
          </a:p>
          <a:p>
            <a:endParaRPr lang="en-US" dirty="0"/>
          </a:p>
        </p:txBody>
      </p:sp>
      <p:pic>
        <p:nvPicPr>
          <p:cNvPr id="5" name="Picture 4" descr="Graphic of a computer user, possibly a student or buisness worker"/>
          <p:cNvPicPr>
            <a:picLocks noChangeAspect="1" noChangeArrowheads="1"/>
          </p:cNvPicPr>
          <p:nvPr/>
        </p:nvPicPr>
        <p:blipFill>
          <a:blip r:embed="rId2" cstate="print"/>
          <a:stretch>
            <a:fillRect/>
          </a:stretch>
        </p:blipFill>
        <p:spPr bwMode="auto">
          <a:xfrm>
            <a:off x="8915400" y="1805091"/>
            <a:ext cx="3027796" cy="3628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01741032"/>
      </p:ext>
    </p:extLst>
  </p:cSld>
  <p:clrMapOvr>
    <a:masterClrMapping/>
  </p:clrMapOvr>
  <p:transition spd="slow">
    <p:cove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Storage</a:t>
            </a:r>
            <a:endParaRPr lang="en-US" dirty="0"/>
          </a:p>
        </p:txBody>
      </p:sp>
      <p:sp>
        <p:nvSpPr>
          <p:cNvPr id="5" name="Text Placeholder 4"/>
          <p:cNvSpPr>
            <a:spLocks noGrp="1"/>
          </p:cNvSpPr>
          <p:nvPr>
            <p:ph idx="1"/>
          </p:nvPr>
        </p:nvSpPr>
        <p:spPr/>
        <p:txBody>
          <a:bodyPr>
            <a:normAutofit lnSpcReduction="10000"/>
          </a:bodyPr>
          <a:lstStyle/>
          <a:p>
            <a:r>
              <a:rPr lang="en-US" sz="2800" dirty="0" smtClean="0"/>
              <a:t>Primary storage is:</a:t>
            </a:r>
          </a:p>
          <a:p>
            <a:pPr lvl="1"/>
            <a:r>
              <a:rPr lang="en-US" sz="2400" dirty="0" smtClean="0"/>
              <a:t>Volatile storage</a:t>
            </a:r>
          </a:p>
          <a:p>
            <a:pPr lvl="2"/>
            <a:r>
              <a:rPr lang="en-US" dirty="0" smtClean="0"/>
              <a:t>Loses content when the computer loses power</a:t>
            </a:r>
          </a:p>
          <a:p>
            <a:pPr lvl="1"/>
            <a:r>
              <a:rPr lang="en-US" sz="2400" dirty="0" smtClean="0"/>
              <a:t>Temporary storage</a:t>
            </a:r>
          </a:p>
          <a:p>
            <a:pPr lvl="1"/>
            <a:r>
              <a:rPr lang="en-US" sz="2400" dirty="0" smtClean="0"/>
              <a:t>Random Access Memory (RAM)</a:t>
            </a:r>
            <a:endParaRPr lang="en-US" dirty="0"/>
          </a:p>
          <a:p>
            <a:r>
              <a:rPr lang="en-US" dirty="0"/>
              <a:t>Secondary </a:t>
            </a:r>
            <a:r>
              <a:rPr lang="en-US" dirty="0" smtClean="0"/>
              <a:t>storage is:</a:t>
            </a:r>
            <a:endParaRPr lang="en-US" dirty="0"/>
          </a:p>
          <a:p>
            <a:pPr lvl="1"/>
            <a:r>
              <a:rPr lang="en-US" dirty="0"/>
              <a:t>Nonvolatile </a:t>
            </a:r>
            <a:r>
              <a:rPr lang="en-US" dirty="0" smtClean="0"/>
              <a:t>storage</a:t>
            </a:r>
          </a:p>
          <a:p>
            <a:pPr lvl="2"/>
            <a:r>
              <a:rPr lang="en-US" dirty="0" smtClean="0"/>
              <a:t>Stores programs and data regardless of power</a:t>
            </a:r>
            <a:endParaRPr lang="en-US" dirty="0"/>
          </a:p>
          <a:p>
            <a:pPr lvl="1"/>
            <a:r>
              <a:rPr lang="en-US" dirty="0"/>
              <a:t>Permanent </a:t>
            </a:r>
            <a:r>
              <a:rPr lang="en-US" dirty="0" smtClean="0"/>
              <a:t>storage</a:t>
            </a:r>
          </a:p>
          <a:p>
            <a:pPr lvl="2"/>
            <a:r>
              <a:rPr lang="en-US" dirty="0" smtClean="0"/>
              <a:t>Permanently saves information for future use</a:t>
            </a:r>
            <a:endParaRPr lang="en-US" dirty="0"/>
          </a:p>
          <a:p>
            <a:pPr marL="0" indent="-11430">
              <a:buNone/>
            </a:pPr>
            <a:endParaRPr lang="en-US" dirty="0" smtClean="0"/>
          </a:p>
        </p:txBody>
      </p:sp>
    </p:spTree>
    <p:extLst>
      <p:ext uri="{BB962C8B-B14F-4D97-AF65-F5344CB8AC3E}">
        <p14:creationId xmlns:p14="http://schemas.microsoft.com/office/powerpoint/2010/main" val="335716427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Secondary Storage Characteristics</a:t>
            </a:r>
            <a:endParaRPr lang="en-US" dirty="0"/>
          </a:p>
        </p:txBody>
      </p:sp>
      <p:sp>
        <p:nvSpPr>
          <p:cNvPr id="6" name="Content Placeholder 5"/>
          <p:cNvSpPr>
            <a:spLocks noGrp="1"/>
          </p:cNvSpPr>
          <p:nvPr>
            <p:ph idx="1"/>
          </p:nvPr>
        </p:nvSpPr>
        <p:spPr>
          <a:xfrm>
            <a:off x="1695852" y="1564977"/>
            <a:ext cx="8793472" cy="4308938"/>
          </a:xfrm>
        </p:spPr>
        <p:txBody>
          <a:bodyPr>
            <a:normAutofit fontScale="92500"/>
          </a:bodyPr>
          <a:lstStyle/>
          <a:p>
            <a:r>
              <a:rPr lang="en-US" dirty="0"/>
              <a:t>Secondary storage characteristics </a:t>
            </a:r>
          </a:p>
          <a:p>
            <a:pPr lvl="1"/>
            <a:r>
              <a:rPr lang="en-US" dirty="0" smtClean="0"/>
              <a:t>Media</a:t>
            </a:r>
          </a:p>
          <a:p>
            <a:pPr lvl="2"/>
            <a:r>
              <a:rPr lang="en-US" dirty="0" smtClean="0"/>
              <a:t>Physical materials that holds data and programs</a:t>
            </a:r>
            <a:endParaRPr lang="en-US" dirty="0"/>
          </a:p>
          <a:p>
            <a:pPr lvl="1"/>
            <a:r>
              <a:rPr lang="en-US" dirty="0" smtClean="0"/>
              <a:t>Capacity</a:t>
            </a:r>
          </a:p>
          <a:p>
            <a:pPr lvl="2"/>
            <a:r>
              <a:rPr lang="en-US" dirty="0" smtClean="0"/>
              <a:t>How much the media can hold</a:t>
            </a:r>
            <a:endParaRPr lang="en-US" dirty="0"/>
          </a:p>
          <a:p>
            <a:pPr lvl="1"/>
            <a:r>
              <a:rPr lang="en-US" dirty="0"/>
              <a:t>Storage </a:t>
            </a:r>
            <a:r>
              <a:rPr lang="en-US" dirty="0" smtClean="0"/>
              <a:t>devices</a:t>
            </a:r>
          </a:p>
          <a:p>
            <a:pPr lvl="2"/>
            <a:r>
              <a:rPr lang="en-US" dirty="0" smtClean="0"/>
              <a:t>Hardware that reads data and programs </a:t>
            </a:r>
            <a:endParaRPr lang="en-US" dirty="0"/>
          </a:p>
          <a:p>
            <a:pPr lvl="1"/>
            <a:r>
              <a:rPr lang="en-US" dirty="0"/>
              <a:t>Access </a:t>
            </a:r>
            <a:r>
              <a:rPr lang="en-US" dirty="0" smtClean="0"/>
              <a:t>speed</a:t>
            </a:r>
          </a:p>
          <a:p>
            <a:pPr lvl="2"/>
            <a:r>
              <a:rPr lang="en-US" dirty="0" smtClean="0"/>
              <a:t>Amount of time required to retrieve data from storage</a:t>
            </a:r>
          </a:p>
          <a:p>
            <a:pPr lvl="2"/>
            <a:r>
              <a:rPr lang="en-US" dirty="0" smtClean="0"/>
              <a:t>Writing is the process of saving information to storage</a:t>
            </a:r>
          </a:p>
          <a:p>
            <a:pPr lvl="2"/>
            <a:r>
              <a:rPr lang="en-US" dirty="0" smtClean="0"/>
              <a:t>Reading is the process of accessing information from storage</a:t>
            </a:r>
            <a:endParaRPr lang="en-US" dirty="0"/>
          </a:p>
          <a:p>
            <a:endParaRPr lang="en-US" dirty="0"/>
          </a:p>
        </p:txBody>
      </p:sp>
      <p:pic>
        <p:nvPicPr>
          <p:cNvPr id="7" name="Picture 6" descr="Graphic of an internal hard drive displaying the platter and read/write head. "/>
          <p:cNvPicPr>
            <a:picLocks noChangeAspect="1"/>
          </p:cNvPicPr>
          <p:nvPr/>
        </p:nvPicPr>
        <p:blipFill>
          <a:blip r:embed="rId3" cstate="print"/>
          <a:stretch>
            <a:fillRect/>
          </a:stretch>
        </p:blipFill>
        <p:spPr>
          <a:xfrm>
            <a:off x="9668934" y="1679014"/>
            <a:ext cx="2344238" cy="3142732"/>
          </a:xfrm>
          <a:prstGeom prst="rect">
            <a:avLst/>
          </a:prstGeom>
        </p:spPr>
      </p:pic>
    </p:spTree>
    <p:extLst>
      <p:ext uri="{BB962C8B-B14F-4D97-AF65-F5344CB8AC3E}">
        <p14:creationId xmlns:p14="http://schemas.microsoft.com/office/powerpoint/2010/main" val="278942530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Hard Disks</a:t>
            </a:r>
            <a:endParaRPr lang="en-US" dirty="0"/>
          </a:p>
        </p:txBody>
      </p:sp>
      <p:sp>
        <p:nvSpPr>
          <p:cNvPr id="7" name="Content Placeholder 6"/>
          <p:cNvSpPr>
            <a:spLocks noGrp="1"/>
          </p:cNvSpPr>
          <p:nvPr>
            <p:ph idx="1"/>
          </p:nvPr>
        </p:nvSpPr>
        <p:spPr>
          <a:xfrm>
            <a:off x="1506071" y="1711720"/>
            <a:ext cx="9508175" cy="1503328"/>
          </a:xfrm>
        </p:spPr>
        <p:txBody>
          <a:bodyPr>
            <a:normAutofit fontScale="85000" lnSpcReduction="10000"/>
          </a:bodyPr>
          <a:lstStyle/>
          <a:p>
            <a:pPr marL="0" indent="0">
              <a:buNone/>
            </a:pPr>
            <a:r>
              <a:rPr lang="en-US" sz="2400" dirty="0" smtClean="0"/>
              <a:t>Save files by altering the magnetic charges of the disk’s surface to represent 1s and 0s</a:t>
            </a:r>
          </a:p>
          <a:p>
            <a:r>
              <a:rPr lang="en-US" sz="2400" dirty="0" smtClean="0"/>
              <a:t>Use rigid, metallic platters that are stacked one on top of one another</a:t>
            </a:r>
          </a:p>
          <a:p>
            <a:r>
              <a:rPr lang="en-US" sz="2400" dirty="0" smtClean="0"/>
              <a:t>Store and organize files using tracks, sectors, and cylinders</a:t>
            </a:r>
            <a:endParaRPr lang="en-US" sz="2400" b="1" dirty="0" smtClean="0"/>
          </a:p>
          <a:p>
            <a:pPr marL="0" indent="0">
              <a:buNone/>
            </a:pPr>
            <a:endParaRPr lang="en-US" dirty="0"/>
          </a:p>
        </p:txBody>
      </p:sp>
      <p:pic>
        <p:nvPicPr>
          <p:cNvPr id="4" name="Picture 3" descr="Graphic depicting a disk with the eletromagetic charges and binary representation below."/>
          <p:cNvPicPr>
            <a:picLocks noChangeAspect="1"/>
          </p:cNvPicPr>
          <p:nvPr/>
        </p:nvPicPr>
        <p:blipFill>
          <a:blip r:embed="rId3" cstate="print"/>
          <a:stretch>
            <a:fillRect/>
          </a:stretch>
        </p:blipFill>
        <p:spPr>
          <a:xfrm>
            <a:off x="2380422" y="3272209"/>
            <a:ext cx="3715578" cy="3175130"/>
          </a:xfrm>
          <a:prstGeom prst="rect">
            <a:avLst/>
          </a:prstGeom>
        </p:spPr>
      </p:pic>
      <p:sp>
        <p:nvSpPr>
          <p:cNvPr id="5" name="TextBox 4"/>
          <p:cNvSpPr txBox="1"/>
          <p:nvPr/>
        </p:nvSpPr>
        <p:spPr>
          <a:xfrm>
            <a:off x="1143000" y="5917892"/>
            <a:ext cx="3142129" cy="230832"/>
          </a:xfrm>
          <a:prstGeom prst="rect">
            <a:avLst/>
          </a:prstGeom>
          <a:noFill/>
        </p:spPr>
        <p:txBody>
          <a:bodyPr wrap="square" rtlCol="0">
            <a:spAutoFit/>
          </a:bodyPr>
          <a:lstStyle/>
          <a:p>
            <a:pPr algn="ctr"/>
            <a:r>
              <a:rPr lang="en-US" sz="900" dirty="0" smtClean="0"/>
              <a:t>How charges on a disk surface store the letter A</a:t>
            </a:r>
            <a:endParaRPr lang="en-US" sz="900" dirty="0"/>
          </a:p>
        </p:txBody>
      </p:sp>
      <p:pic>
        <p:nvPicPr>
          <p:cNvPr id="1026" name="Picture 2" descr="Graphic of a disk broken down into tracks and sectors. "/>
          <p:cNvPicPr>
            <a:picLocks noChangeAspect="1" noChangeArrowheads="1"/>
          </p:cNvPicPr>
          <p:nvPr/>
        </p:nvPicPr>
        <p:blipFill>
          <a:blip r:embed="rId4" cstate="print"/>
          <a:stretch>
            <a:fillRect/>
          </a:stretch>
        </p:blipFill>
        <p:spPr bwMode="auto">
          <a:xfrm>
            <a:off x="6891867" y="3346763"/>
            <a:ext cx="3508638" cy="310057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315200" y="5917892"/>
            <a:ext cx="2133600" cy="230832"/>
          </a:xfrm>
          <a:prstGeom prst="rect">
            <a:avLst/>
          </a:prstGeom>
          <a:noFill/>
        </p:spPr>
        <p:txBody>
          <a:bodyPr wrap="square" rtlCol="0">
            <a:spAutoFit/>
          </a:bodyPr>
          <a:lstStyle/>
          <a:p>
            <a:pPr algn="ctr"/>
            <a:r>
              <a:rPr lang="en-US" sz="900" dirty="0" smtClean="0"/>
              <a:t>Tracks and Sectors</a:t>
            </a:r>
            <a:endParaRPr lang="en-US" sz="900" dirty="0"/>
          </a:p>
        </p:txBody>
      </p:sp>
    </p:spTree>
    <p:extLst>
      <p:ext uri="{BB962C8B-B14F-4D97-AF65-F5344CB8AC3E}">
        <p14:creationId xmlns:p14="http://schemas.microsoft.com/office/powerpoint/2010/main" val="4037711106"/>
      </p:ext>
    </p:extLst>
  </p:cSld>
  <p:clrMapOvr>
    <a:masterClrMapping/>
  </p:clrMapOvr>
  <p:transition spd="slow">
    <p:cove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Head Crash</a:t>
            </a:r>
            <a:endParaRPr lang="en-US" dirty="0"/>
          </a:p>
        </p:txBody>
      </p:sp>
      <p:sp>
        <p:nvSpPr>
          <p:cNvPr id="3" name="Content Placeholder 2"/>
          <p:cNvSpPr>
            <a:spLocks noGrp="1"/>
          </p:cNvSpPr>
          <p:nvPr>
            <p:ph idx="1"/>
          </p:nvPr>
        </p:nvSpPr>
        <p:spPr>
          <a:xfrm>
            <a:off x="1508159" y="1591439"/>
            <a:ext cx="5292257" cy="4308938"/>
          </a:xfrm>
        </p:spPr>
        <p:txBody>
          <a:bodyPr>
            <a:normAutofit/>
          </a:bodyPr>
          <a:lstStyle/>
          <a:p>
            <a:pPr marL="0" indent="0">
              <a:buNone/>
            </a:pPr>
            <a:r>
              <a:rPr lang="en-US" sz="2400" dirty="0" smtClean="0"/>
              <a:t>Occurs when read-write head makes contact with the hard disk’s surface or with particles on its surface</a:t>
            </a:r>
          </a:p>
          <a:p>
            <a:r>
              <a:rPr lang="en-US" sz="2400" dirty="0" smtClean="0"/>
              <a:t>Disastrous</a:t>
            </a:r>
          </a:p>
          <a:p>
            <a:endParaRPr lang="en-US" sz="2400" dirty="0"/>
          </a:p>
          <a:p>
            <a:endParaRPr lang="en-US" sz="2400" dirty="0"/>
          </a:p>
        </p:txBody>
      </p:sp>
      <p:pic>
        <p:nvPicPr>
          <p:cNvPr id="7" name="Picture 8" descr="ole16708_0805"/>
          <p:cNvPicPr>
            <a:picLocks noChangeAspect="1" noChangeArrowheads="1"/>
          </p:cNvPicPr>
          <p:nvPr/>
        </p:nvPicPr>
        <p:blipFill>
          <a:blip r:embed="rId3" cstate="print"/>
          <a:stretch>
            <a:fillRect/>
          </a:stretch>
        </p:blipFill>
        <p:spPr bwMode="auto">
          <a:xfrm>
            <a:off x="6333177" y="1845425"/>
            <a:ext cx="5579693" cy="4037128"/>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1917752"/>
      </p:ext>
    </p:extLst>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Hard Disks</a:t>
            </a:r>
            <a:endParaRPr lang="en-US" dirty="0"/>
          </a:p>
        </p:txBody>
      </p:sp>
      <p:sp>
        <p:nvSpPr>
          <p:cNvPr id="3" name="Content Placeholder 2"/>
          <p:cNvSpPr>
            <a:spLocks noGrp="1"/>
          </p:cNvSpPr>
          <p:nvPr>
            <p:ph idx="1"/>
          </p:nvPr>
        </p:nvSpPr>
        <p:spPr>
          <a:xfrm>
            <a:off x="1506071" y="1642177"/>
            <a:ext cx="6734546" cy="4308938"/>
          </a:xfrm>
        </p:spPr>
        <p:txBody>
          <a:bodyPr>
            <a:normAutofit fontScale="92500"/>
          </a:bodyPr>
          <a:lstStyle/>
          <a:p>
            <a:pPr marL="0" indent="0">
              <a:buNone/>
            </a:pPr>
            <a:r>
              <a:rPr lang="en-US" sz="2800" dirty="0" smtClean="0"/>
              <a:t>Internal</a:t>
            </a:r>
          </a:p>
          <a:p>
            <a:pPr lvl="1"/>
            <a:r>
              <a:rPr lang="en-US" sz="2400" dirty="0" smtClean="0"/>
              <a:t>Located inside the system unit</a:t>
            </a:r>
          </a:p>
          <a:p>
            <a:pPr lvl="1"/>
            <a:r>
              <a:rPr lang="en-US" sz="2400" dirty="0" smtClean="0"/>
              <a:t>Used to store programs and data files</a:t>
            </a:r>
          </a:p>
          <a:p>
            <a:pPr lvl="1"/>
            <a:r>
              <a:rPr lang="en-US" dirty="0" smtClean="0"/>
              <a:t>You should perform routine maintenance and periodically backup all important files</a:t>
            </a:r>
            <a:endParaRPr lang="en-US" sz="2400" dirty="0" smtClean="0"/>
          </a:p>
          <a:p>
            <a:pPr marL="0" indent="-8573">
              <a:buNone/>
            </a:pPr>
            <a:endParaRPr lang="en-US" sz="2800" dirty="0"/>
          </a:p>
          <a:p>
            <a:pPr marL="0" indent="-8573">
              <a:buNone/>
            </a:pPr>
            <a:r>
              <a:rPr lang="en-US" sz="2800" dirty="0" smtClean="0"/>
              <a:t>External</a:t>
            </a:r>
          </a:p>
          <a:p>
            <a:pPr marL="685800" lvl="1" indent="-342900"/>
            <a:r>
              <a:rPr lang="en-US" sz="2400" dirty="0" smtClean="0"/>
              <a:t>Removable </a:t>
            </a:r>
          </a:p>
          <a:p>
            <a:pPr marL="685800" lvl="1" indent="-342900"/>
            <a:r>
              <a:rPr lang="en-US" sz="2400" dirty="0" smtClean="0"/>
              <a:t>Used to complement internal hard disk</a:t>
            </a:r>
          </a:p>
        </p:txBody>
      </p:sp>
      <p:pic>
        <p:nvPicPr>
          <p:cNvPr id="6" name="Picture 5" descr="Graphic of an external hard drive connected to a laptop. "/>
          <p:cNvPicPr>
            <a:picLocks noChangeAspect="1"/>
          </p:cNvPicPr>
          <p:nvPr/>
        </p:nvPicPr>
        <p:blipFill>
          <a:blip r:embed="rId3" cstate="print"/>
          <a:stretch>
            <a:fillRect/>
          </a:stretch>
        </p:blipFill>
        <p:spPr>
          <a:xfrm>
            <a:off x="8160095" y="2319868"/>
            <a:ext cx="3851512" cy="2704764"/>
          </a:xfrm>
          <a:prstGeom prst="rect">
            <a:avLst/>
          </a:prstGeom>
        </p:spPr>
      </p:pic>
    </p:spTree>
    <p:extLst>
      <p:ext uri="{BB962C8B-B14F-4D97-AF65-F5344CB8AC3E}">
        <p14:creationId xmlns:p14="http://schemas.microsoft.com/office/powerpoint/2010/main" val="692398414"/>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Performance Enhancements</a:t>
            </a:r>
            <a:endParaRPr lang="en-US" dirty="0"/>
          </a:p>
        </p:txBody>
      </p:sp>
      <p:sp>
        <p:nvSpPr>
          <p:cNvPr id="3" name="Content Placeholder 2"/>
          <p:cNvSpPr>
            <a:spLocks noGrp="1"/>
          </p:cNvSpPr>
          <p:nvPr>
            <p:ph idx="1"/>
          </p:nvPr>
        </p:nvSpPr>
        <p:spPr>
          <a:xfrm>
            <a:off x="1506071" y="1660939"/>
            <a:ext cx="8678453" cy="3447090"/>
          </a:xfrm>
        </p:spPr>
        <p:txBody>
          <a:bodyPr>
            <a:normAutofit/>
          </a:bodyPr>
          <a:lstStyle/>
          <a:p>
            <a:pPr marL="0" indent="0">
              <a:buNone/>
            </a:pPr>
            <a:r>
              <a:rPr lang="en-US" dirty="0" smtClean="0"/>
              <a:t>There are 3 ways to enhance performance. </a:t>
            </a:r>
          </a:p>
          <a:p>
            <a:pPr marL="0" indent="0">
              <a:buNone/>
            </a:pPr>
            <a:endParaRPr lang="en-US" dirty="0"/>
          </a:p>
          <a:p>
            <a:pPr marL="0" indent="0">
              <a:buNone/>
            </a:pPr>
            <a:endParaRPr lang="en-US" dirty="0" smtClean="0"/>
          </a:p>
          <a:p>
            <a:pPr marL="0" indent="0">
              <a:buNone/>
            </a:pPr>
            <a:endParaRPr lang="en-US" dirty="0"/>
          </a:p>
        </p:txBody>
      </p:sp>
      <p:pic>
        <p:nvPicPr>
          <p:cNvPr id="10" name="Picture 6" descr="Graphic of a RAID server with multiple hard disks"/>
          <p:cNvPicPr>
            <a:picLocks noChangeAspect="1" noChangeArrowheads="1"/>
          </p:cNvPicPr>
          <p:nvPr/>
        </p:nvPicPr>
        <p:blipFill>
          <a:blip r:embed="rId3" cstate="print"/>
          <a:stretch>
            <a:fillRect/>
          </a:stretch>
        </p:blipFill>
        <p:spPr bwMode="auto">
          <a:xfrm>
            <a:off x="7943333" y="2335877"/>
            <a:ext cx="3664864" cy="3943242"/>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pic>
        <p:nvPicPr>
          <p:cNvPr id="1026" name="Picture 2" descr="X:\Graphics\Powerpoint\MH_DCM\MH_DCM-TEXTEDIT PROJECTS\O'LEARY_26e\Final files\chapt07\chapt00_labeled\ole63650_07_07.jpg"/>
          <p:cNvPicPr>
            <a:picLocks noChangeAspect="1" noChangeArrowheads="1"/>
          </p:cNvPicPr>
          <p:nvPr/>
        </p:nvPicPr>
        <p:blipFill>
          <a:blip r:embed="rId4" cstate="print"/>
          <a:srcRect/>
          <a:stretch>
            <a:fillRect/>
          </a:stretch>
        </p:blipFill>
        <p:spPr bwMode="auto">
          <a:xfrm>
            <a:off x="1180926" y="2566266"/>
            <a:ext cx="6392807" cy="2604250"/>
          </a:xfrm>
          <a:prstGeom prst="rect">
            <a:avLst/>
          </a:prstGeom>
          <a:noFill/>
        </p:spPr>
      </p:pic>
    </p:spTree>
    <p:extLst>
      <p:ext uri="{BB962C8B-B14F-4D97-AF65-F5344CB8AC3E}">
        <p14:creationId xmlns:p14="http://schemas.microsoft.com/office/powerpoint/2010/main" val="1176605042"/>
      </p:ext>
    </p:extLst>
  </p:cSld>
  <p:clrMapOvr>
    <a:masterClrMapping/>
  </p:clrMapOvr>
  <p:transition spd="slow">
    <p:cover/>
  </p:transition>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6.0&quot;&gt;&lt;object type=&quot;1&quot; unique_id=&quot;10001&quot;&gt;&lt;object type=&quot;8&quot; unique_id=&quot;10192&quot;&gt;&lt;/object&gt;&lt;object type=&quot;2&quot; unique_id=&quot;10193&quot;&gt;&lt;object type=&quot;3&quot; unique_id=&quot;10194&quot;&gt;&lt;property id=&quot;20148&quot; value=&quot;5&quot;/&gt;&lt;property id=&quot;20300&quot; value=&quot;Slide 1 - &amp;quot;Secondary Storage&amp;quot;&quot;/&gt;&lt;property id=&quot;20307&quot; value=&quot;257&quot;/&gt;&lt;/object&gt;&lt;object type=&quot;3&quot; unique_id=&quot;10195&quot;&gt;&lt;property id=&quot;20148&quot; value=&quot;5&quot;/&gt;&lt;property id=&quot;20300&quot; value=&quot;Slide 2 - &amp;quot;Learning Objectives&amp;quot;&quot;/&gt;&lt;property id=&quot;20307&quot; value=&quot;259&quot;/&gt;&lt;/object&gt;&lt;object type=&quot;3&quot; unique_id=&quot;10196&quot;&gt;&lt;property id=&quot;20148&quot; value=&quot;5&quot;/&gt;&lt;property id=&quot;20300&quot; value=&quot;Slide 3 - &amp;quot;Introduction&amp;quot;&quot;/&gt;&lt;property id=&quot;20307&quot; value=&quot;260&quot;/&gt;&lt;/object&gt;&lt;object type=&quot;3&quot; unique_id=&quot;10197&quot;&gt;&lt;property id=&quot;20148&quot; value=&quot;5&quot;/&gt;&lt;property id=&quot;20300&quot; value=&quot;Slide 4 - &amp;quot;Storage&amp;quot;&quot;/&gt;&lt;property id=&quot;20307&quot; value=&quot;261&quot;/&gt;&lt;/object&gt;&lt;object type=&quot;3&quot; unique_id=&quot;10198&quot;&gt;&lt;property id=&quot;20148&quot; value=&quot;5&quot;/&gt;&lt;property id=&quot;20300&quot; value=&quot;Slide 5 - &amp;quot;Secondary Storage Characteristics&amp;quot;&quot;/&gt;&lt;property id=&quot;20307&quot; value=&quot;280&quot;/&gt;&lt;/object&gt;&lt;object type=&quot;3&quot; unique_id=&quot;10199&quot;&gt;&lt;property id=&quot;20148&quot; value=&quot;5&quot;/&gt;&lt;property id=&quot;20300&quot; value=&quot;Slide 6 - &amp;quot;Hard Disks&amp;quot;&quot;/&gt;&lt;property id=&quot;20307&quot; value=&quot;262&quot;/&gt;&lt;/object&gt;&lt;object type=&quot;3&quot; unique_id=&quot;10200&quot;&gt;&lt;property id=&quot;20148&quot; value=&quot;5&quot;/&gt;&lt;property id=&quot;20300&quot; value=&quot;Slide 7 - &amp;quot;Head Crash&amp;quot;&quot;/&gt;&lt;property id=&quot;20307&quot; value=&quot;263&quot;/&gt;&lt;/object&gt;&lt;object type=&quot;3&quot; unique_id=&quot;10201&quot;&gt;&lt;property id=&quot;20148&quot; value=&quot;5&quot;/&gt;&lt;property id=&quot;20300&quot; value=&quot;Slide 8 - &amp;quot;Types of Hard Disks&amp;quot;&quot;/&gt;&lt;property id=&quot;20307&quot; value=&quot;264&quot;/&gt;&lt;/object&gt;&lt;object type=&quot;3&quot; unique_id=&quot;10202&quot;&gt;&lt;property id=&quot;20148&quot; value=&quot;5&quot;/&gt;&lt;property id=&quot;20300&quot; value=&quot;Slide 9 - &amp;quot;Performance Enhancements&amp;quot;&quot;/&gt;&lt;property id=&quot;20307&quot; value=&quot;265&quot;/&gt;&lt;/object&gt;&lt;object type=&quot;3&quot; unique_id=&quot;10203&quot;&gt;&lt;property id=&quot;20148&quot; value=&quot;5&quot;/&gt;&lt;property id=&quot;20300&quot; value=&quot;Slide 10 - &amp;quot;Solid-State Storage&amp;quot;&quot;/&gt;&lt;property id=&quot;20307&quot; value=&quot;270&quot;/&gt;&lt;/object&gt;&lt;object type=&quot;3&quot; unique_id=&quot;10204&quot;&gt;&lt;property id=&quot;20148&quot; value=&quot;5&quot;/&gt;&lt;property id=&quot;20300&quot; value=&quot;Slide 11 - &amp;quot;Optical Discs&amp;quot;&quot;/&gt;&lt;property id=&quot;20307&quot; value=&quot;266&quot;/&gt;&lt;/object&gt;&lt;object type=&quot;3&quot; unique_id=&quot;10205&quot;&gt;&lt;property id=&quot;20148&quot; value=&quot;5&quot;/&gt;&lt;property id=&quot;20300&quot; value=&quot;Slide 12 - &amp;quot;Optical Disc Types&amp;quot;&quot;/&gt;&lt;property id=&quot;20307&quot; value=&quot;267&quot;/&gt;&lt;/object&gt;&lt;object type=&quot;3&quot; unique_id=&quot;10206&quot;&gt;&lt;property id=&quot;20148&quot; value=&quot;5&quot;/&gt;&lt;property id=&quot;20300&quot; value=&quot;Slide 13 - &amp;quot;Optical Disc Formats&amp;quot;&quot;/&gt;&lt;property id=&quot;20307&quot; value=&quot;281&quot;/&gt;&lt;/object&gt;&lt;object type=&quot;3&quot; unique_id=&quot;10207&quot;&gt;&lt;property id=&quot;20148&quot; value=&quot;5&quot;/&gt;&lt;property id=&quot;20300&quot; value=&quot;Slide 14 - &amp;quot;Cloud Storage&amp;quot;&quot;/&gt;&lt;property id=&quot;20307&quot; value=&quot;271&quot;/&gt;&lt;/object&gt;&lt;object type=&quot;3&quot; unique_id=&quot;10208&quot;&gt;&lt;property id=&quot;20148&quot; value=&quot;5&quot;/&gt;&lt;property id=&quot;20300&quot; value=&quot;Slide 15 - &amp;quot;Cloud Storage Services&amp;quot;&quot;/&gt;&lt;property id=&quot;20307&quot; value=&quot;272&quot;/&gt;&lt;/object&gt;&lt;object type=&quot;3&quot; unique_id=&quot;10209&quot;&gt;&lt;property id=&quot;20148&quot; value=&quot;5&quot;/&gt;&lt;property id=&quot;20300&quot; value=&quot;Slide 16 - &amp;quot;Cloud Storage Service Companies&amp;quot;&quot;/&gt;&lt;property id=&quot;20307&quot; value=&quot;282&quot;/&gt;&lt;/object&gt;&lt;object type=&quot;3&quot; unique_id=&quot;10210&quot;&gt;&lt;property id=&quot;20148&quot; value=&quot;5&quot;/&gt;&lt;property id=&quot;20300&quot; value=&quot;Slide 17 - &amp;quot;Making IT Work for You ~ Cloud Storage&amp;quot;&quot;/&gt;&lt;property id=&quot;20307&quot; value=&quot;273&quot;/&gt;&lt;/object&gt;&lt;object type=&quot;3&quot; unique_id=&quot;10211&quot;&gt;&lt;property id=&quot;20148&quot; value=&quot;5&quot;/&gt;&lt;property id=&quot;20300&quot; value=&quot;Slide 18 - &amp;quot;Mass Storage Devices&amp;quot;&quot;/&gt;&lt;property id=&quot;20307&quot; value=&quot;274&quot;/&gt;&lt;/object&gt;&lt;object type=&quot;3&quot; unique_id=&quot;10212&quot;&gt;&lt;property id=&quot;20148&quot; value=&quot;5&quot;/&gt;&lt;property id=&quot;20300&quot; value=&quot;Slide 19 - &amp;quot;Storage Area Network (SAN)&amp;quot;&quot;/&gt;&lt;property id=&quot;20307&quot; value=&quot;275&quot;/&gt;&lt;/object&gt;&lt;object type=&quot;3&quot; unique_id=&quot;10213&quot;&gt;&lt;property id=&quot;20148&quot; value=&quot;5&quot;/&gt;&lt;property id=&quot;20300&quot; value=&quot;Slide 20 - &amp;quot;Careers In IT&amp;quot;&quot;/&gt;&lt;property id=&quot;20307&quot; value=&quot;276&quot;/&gt;&lt;/object&gt;&lt;object type=&quot;3&quot; unique_id=&quot;10214&quot;&gt;&lt;property id=&quot;20148&quot; value=&quot;5&quot;/&gt;&lt;property id=&quot;20300&quot; value=&quot;Slide 21 - &amp;quot;A Look to the Future ~ Next Generation Storage&amp;quot;&quot;/&gt;&lt;property id=&quot;20307&quot; value=&quot;277&quot;/&gt;&lt;/object&gt;&lt;object type=&quot;3&quot; unique_id=&quot;10215&quot;&gt;&lt;property id=&quot;20148&quot; value=&quot;5&quot;/&gt;&lt;property id=&quot;20300&quot; value=&quot;Slide 22 - &amp;quot;Open-Ended Questions (Page 1 of 2) &amp;quot;&quot;/&gt;&lt;property id=&quot;20307&quot; value=&quot;278&quot;/&gt;&lt;/object&gt;&lt;object type=&quot;3&quot; unique_id=&quot;10216&quot;&gt;&lt;property id=&quot;20148&quot; value=&quot;5&quot;/&gt;&lt;property id=&quot;20300&quot; value=&quot;Slide 23 - &amp;quot;Open-Ended Questions (Page 2 of 2) &amp;quot;&quot;/&gt;&lt;property id=&quot;20307&quot; value=&quot;279&quot;/&gt;&lt;/object&gt;&lt;/object&gt;&lt;/object&gt;&lt;/database&gt;"/>
</p:tagLst>
</file>

<file path=ppt/theme/theme1.xml><?xml version="1.0" encoding="utf-8"?>
<a:theme xmlns:a="http://schemas.openxmlformats.org/drawingml/2006/main" name="1_Office Theme">
  <a:themeElements>
    <a:clrScheme name="CE 2017-2">
      <a:dk1>
        <a:sysClr val="windowText" lastClr="000000"/>
      </a:dk1>
      <a:lt1>
        <a:sysClr val="window" lastClr="FFFFFF"/>
      </a:lt1>
      <a:dk2>
        <a:srgbClr val="7996BE"/>
      </a:dk2>
      <a:lt2>
        <a:srgbClr val="DAD7BC"/>
      </a:lt2>
      <a:accent1>
        <a:srgbClr val="FFE894"/>
      </a:accent1>
      <a:accent2>
        <a:srgbClr val="344A6B"/>
      </a:accent2>
      <a:accent3>
        <a:srgbClr val="F79758"/>
      </a:accent3>
      <a:accent4>
        <a:srgbClr val="889F76"/>
      </a:accent4>
      <a:accent5>
        <a:srgbClr val="1C9FC6"/>
      </a:accent5>
      <a:accent6>
        <a:srgbClr val="D15845"/>
      </a:accent6>
      <a:hlink>
        <a:srgbClr val="0563C1"/>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omputingEssentials2017_template.potx" id="{7476FDF7-D713-474E-BE2D-24E9353ABC22}" vid="{49DEB174-0739-487E-910A-FAEF1403B28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ComputingEssentials2017_template</Template>
  <TotalTime>255</TotalTime>
  <Words>2096</Words>
  <Application>Microsoft Office PowerPoint</Application>
  <PresentationFormat>Widescreen</PresentationFormat>
  <Paragraphs>294</Paragraphs>
  <Slides>23</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Verdana</vt:lpstr>
      <vt:lpstr>Wingdings 2</vt:lpstr>
      <vt:lpstr>1_Office Theme</vt:lpstr>
      <vt:lpstr>Secondary Storage</vt:lpstr>
      <vt:lpstr>Learning Objectives</vt:lpstr>
      <vt:lpstr>Introduction</vt:lpstr>
      <vt:lpstr>Storage</vt:lpstr>
      <vt:lpstr>Secondary Storage Characteristics</vt:lpstr>
      <vt:lpstr>Hard Disks</vt:lpstr>
      <vt:lpstr>Head Crash</vt:lpstr>
      <vt:lpstr>Types of Hard Disks</vt:lpstr>
      <vt:lpstr>Performance Enhancements</vt:lpstr>
      <vt:lpstr>Solid-State Storage</vt:lpstr>
      <vt:lpstr>Optical Discs</vt:lpstr>
      <vt:lpstr>Optical Disc Types</vt:lpstr>
      <vt:lpstr>Optical Disc Formats</vt:lpstr>
      <vt:lpstr>Cloud Storage</vt:lpstr>
      <vt:lpstr>Cloud Storage Services</vt:lpstr>
      <vt:lpstr>Cloud Storage Service Companies</vt:lpstr>
      <vt:lpstr>Making IT Work for You ~ Cloud Storage</vt:lpstr>
      <vt:lpstr>Mass Storage Devices</vt:lpstr>
      <vt:lpstr>Storage Area Network (SAN)</vt:lpstr>
      <vt:lpstr>Careers In IT</vt:lpstr>
      <vt:lpstr>A Look to the Future ~ Next Generation Storage</vt:lpstr>
      <vt:lpstr>Open-Ended Questions (Page 1 of 2) </vt:lpstr>
      <vt:lpstr>Open-Ended Questions (Page 2 of 2) </vt:lpstr>
    </vt:vector>
  </TitlesOfParts>
  <Company>McGraw-Hill Education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Privacy,  Security, and Ethics</dc:title>
  <dc:creator>Rachelle Hall</dc:creator>
  <cp:lastModifiedBy>Md Hafiz Selamat</cp:lastModifiedBy>
  <cp:revision>30</cp:revision>
  <dcterms:created xsi:type="dcterms:W3CDTF">2016-01-30T16:02:27Z</dcterms:created>
  <dcterms:modified xsi:type="dcterms:W3CDTF">2017-09-09T23:42:43Z</dcterms:modified>
</cp:coreProperties>
</file>

<file path=docProps/thumbnail.jpeg>
</file>